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54" d="100"/>
          <a:sy n="54" d="100"/>
        </p:scale>
        <p:origin x="9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25728-66B6-4094-8F18-2DA56578349B}" type="datetimeFigureOut">
              <a:rPr lang="pt-BR" smtClean="0"/>
              <a:t>16/04/2024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DCD62-BAF9-4C52-A729-B867E606FE13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1739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25728-66B6-4094-8F18-2DA56578349B}" type="datetimeFigureOut">
              <a:rPr lang="pt-BR" smtClean="0"/>
              <a:t>16/04/2024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DCD62-BAF9-4C52-A729-B867E606FE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2248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25728-66B6-4094-8F18-2DA56578349B}" type="datetimeFigureOut">
              <a:rPr lang="pt-BR" smtClean="0"/>
              <a:t>16/04/2024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DCD62-BAF9-4C52-A729-B867E606FE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0646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25728-66B6-4094-8F18-2DA56578349B}" type="datetimeFigureOut">
              <a:rPr lang="pt-BR" smtClean="0"/>
              <a:t>16/04/2024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DCD62-BAF9-4C52-A729-B867E606FE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2823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25728-66B6-4094-8F18-2DA56578349B}" type="datetimeFigureOut">
              <a:rPr lang="pt-BR" smtClean="0"/>
              <a:t>16/04/2024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DCD62-BAF9-4C52-A729-B867E606FE13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2019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25728-66B6-4094-8F18-2DA56578349B}" type="datetimeFigureOut">
              <a:rPr lang="pt-BR" smtClean="0"/>
              <a:t>16/04/2024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DCD62-BAF9-4C52-A729-B867E606FE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0914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25728-66B6-4094-8F18-2DA56578349B}" type="datetimeFigureOut">
              <a:rPr lang="pt-BR" smtClean="0"/>
              <a:t>16/04/2024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DCD62-BAF9-4C52-A729-B867E606FE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7405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25728-66B6-4094-8F18-2DA56578349B}" type="datetimeFigureOut">
              <a:rPr lang="pt-BR" smtClean="0"/>
              <a:t>16/04/2024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DCD62-BAF9-4C52-A729-B867E606FE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388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25728-66B6-4094-8F18-2DA56578349B}" type="datetimeFigureOut">
              <a:rPr lang="pt-BR" smtClean="0"/>
              <a:t>16/04/2024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DCD62-BAF9-4C52-A729-B867E606FE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1150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4525728-66B6-4094-8F18-2DA56578349B}" type="datetimeFigureOut">
              <a:rPr lang="pt-BR" smtClean="0"/>
              <a:t>16/04/2024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58DCD62-BAF9-4C52-A729-B867E606FE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6813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25728-66B6-4094-8F18-2DA56578349B}" type="datetimeFigureOut">
              <a:rPr lang="pt-BR" smtClean="0"/>
              <a:t>16/04/2024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DCD62-BAF9-4C52-A729-B867E606FE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7855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4525728-66B6-4094-8F18-2DA56578349B}" type="datetimeFigureOut">
              <a:rPr lang="pt-BR" smtClean="0"/>
              <a:t>16/04/2024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58DCD62-BAF9-4C52-A729-B867E606FE13}" type="slidenum">
              <a:rPr lang="pt-BR" smtClean="0"/>
              <a:t>‹nº›</a:t>
            </a:fld>
            <a:endParaRPr lang="pt-B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964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5ED101-D16B-D2ED-39BD-4D78E7CFFA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Web apps com Apache Cordova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C4B7876-0F9E-9933-5A1A-5983A8FD5A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/>
              <a:t>Caracterizar os aplicativos </a:t>
            </a:r>
            <a:r>
              <a:rPr lang="pt-BR" i="1" dirty="0"/>
              <a:t>web apps</a:t>
            </a:r>
            <a:r>
              <a:rPr lang="pt-BR" dirty="0"/>
              <a:t> e </a:t>
            </a:r>
            <a:r>
              <a:rPr lang="pt-BR" i="1" dirty="0"/>
              <a:t>progressive web apps</a:t>
            </a:r>
            <a:r>
              <a:rPr lang="pt-BR" dirty="0"/>
              <a:t>.</a:t>
            </a:r>
          </a:p>
          <a:p>
            <a:r>
              <a:rPr lang="pt-BR" dirty="0"/>
              <a:t>Descrever o apache </a:t>
            </a:r>
            <a:r>
              <a:rPr lang="pt-BR" dirty="0" err="1"/>
              <a:t>cordova</a:t>
            </a:r>
            <a:r>
              <a:rPr lang="pt-BR" dirty="0"/>
              <a:t>, sua arquitetura e seus componentes.</a:t>
            </a:r>
          </a:p>
          <a:p>
            <a:r>
              <a:rPr lang="pt-BR" dirty="0"/>
              <a:t>Desenvolver um projeto de </a:t>
            </a:r>
            <a:r>
              <a:rPr lang="pt-BR" i="1" dirty="0"/>
              <a:t>web app</a:t>
            </a:r>
            <a:r>
              <a:rPr lang="pt-BR" dirty="0"/>
              <a:t> com apache </a:t>
            </a:r>
            <a:r>
              <a:rPr lang="pt-BR" dirty="0" err="1"/>
              <a:t>cordova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0711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APLICAÇÕES HÍBRIDAS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Os aplicativos </a:t>
            </a:r>
            <a:r>
              <a:rPr lang="pt-BR" sz="2400" i="1" dirty="0"/>
              <a:t>web </a:t>
            </a:r>
            <a:r>
              <a:rPr lang="pt-BR" sz="2400" dirty="0"/>
              <a:t>apps executados em um container de Cordova funcionam assim como outros aplicativos </a:t>
            </a:r>
            <a:r>
              <a:rPr lang="pt-BR" sz="2400" i="1" dirty="0"/>
              <a:t>web</a:t>
            </a:r>
            <a:r>
              <a:rPr lang="pt-BR" sz="2400" dirty="0"/>
              <a:t> em um aplicativo móvel, e possuem funções como: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sz="2000" dirty="0"/>
              <a:t> </a:t>
            </a:r>
            <a:r>
              <a:rPr lang="pt-BR" sz="2200" dirty="0"/>
              <a:t>Abrir páginas HTML;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sz="2200" dirty="0"/>
              <a:t> Executar códigos </a:t>
            </a:r>
            <a:r>
              <a:rPr lang="pt-BR" sz="2200" dirty="0" err="1"/>
              <a:t>JavaScript</a:t>
            </a:r>
            <a:r>
              <a:rPr lang="pt-BR" sz="2200" dirty="0"/>
              <a:t>;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sz="2200" dirty="0"/>
              <a:t> Reproduzir arquivos de mídia;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sz="2200" dirty="0"/>
              <a:t> Comunicar com servidores remotos</a:t>
            </a:r>
            <a:r>
              <a:rPr lang="pt-B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22672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APACHE CORDOVA: ARQUITETURA E COMPONENTES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Devido a grande variedade de dispositivos (celular e </a:t>
            </a:r>
            <a:r>
              <a:rPr lang="pt-BR" sz="2400" i="1" dirty="0"/>
              <a:t>tablets</a:t>
            </a:r>
            <a:r>
              <a:rPr lang="pt-BR" sz="2400" dirty="0"/>
              <a:t>), aprender a desenvolver para plataformas móveis é cada dia mais necessário, mas exige tempo e não é uma tarefa fácil.</a:t>
            </a:r>
          </a:p>
          <a:p>
            <a:r>
              <a:rPr lang="pt-BR" sz="2400" dirty="0"/>
              <a:t>Na programação nativa de aplicativos móveis, o desenvolvedor deve se preocupar com o </a:t>
            </a:r>
            <a:r>
              <a:rPr lang="pt-BR" sz="2400" i="1" dirty="0"/>
              <a:t>hardware</a:t>
            </a:r>
            <a:r>
              <a:rPr lang="pt-BR" sz="2400" dirty="0"/>
              <a:t> e o sistema operacional. Para fornecer o melhor suporte, uma boa ideia seria criar um aplicativo para cada sistema, mas que o funcionamento seja idêntico a um aplicativo já existente.</a:t>
            </a:r>
          </a:p>
          <a:p>
            <a:r>
              <a:rPr lang="pt-BR" sz="2400" dirty="0"/>
              <a:t>Para não ser necessário criar o mesmo aplicativo para duas linguagens diferentes, o Apache Cordova permite o desenvolvimento de aplicativos móveis com linguagens de programação </a:t>
            </a:r>
            <a:r>
              <a:rPr lang="pt-BR" sz="2400" i="1" dirty="0"/>
              <a:t>web</a:t>
            </a:r>
            <a:r>
              <a:rPr lang="pt-BR" sz="2400" dirty="0"/>
              <a:t>.</a:t>
            </a: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7904737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APACHE CORDOVA: ARQUITETURA E COMPONENTES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O Cordova permite converter HTML, CSS e </a:t>
            </a:r>
            <a:r>
              <a:rPr lang="pt-BR" sz="2400" dirty="0" err="1"/>
              <a:t>JavaScript</a:t>
            </a:r>
            <a:r>
              <a:rPr lang="pt-BR" sz="2400" dirty="0"/>
              <a:t> em um aplicativo nativo, executável em iOS, Android e em outras plataformas móveis.</a:t>
            </a:r>
          </a:p>
          <a:p>
            <a:r>
              <a:rPr lang="pt-BR" sz="2400" dirty="0"/>
              <a:t>Utiliza um </a:t>
            </a:r>
            <a:r>
              <a:rPr lang="pt-BR" sz="2400" i="1" dirty="0" err="1"/>
              <a:t>wrapper</a:t>
            </a:r>
            <a:r>
              <a:rPr lang="pt-BR" sz="2400" dirty="0"/>
              <a:t> nativo em uma </a:t>
            </a:r>
            <a:r>
              <a:rPr lang="pt-BR" sz="2400" i="1" dirty="0" err="1"/>
              <a:t>webview</a:t>
            </a:r>
            <a:r>
              <a:rPr lang="pt-BR" sz="2400" i="1" dirty="0"/>
              <a:t> </a:t>
            </a:r>
            <a:r>
              <a:rPr lang="pt-BR" sz="2400" dirty="0"/>
              <a:t>(navegador integrado), fazendo assim um aplicativo híbrido; e oferece recursos de hardware: câmera, acelerômetro, GPS, etc.</a:t>
            </a:r>
          </a:p>
          <a:p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5303144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APACHE CORDOVA: ARQUITETURA E COMPONENTES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Veja na figura como os aplicativos móveis híbridos funcionam.</a:t>
            </a:r>
          </a:p>
          <a:p>
            <a:endParaRPr lang="pt-BR" sz="2000" dirty="0"/>
          </a:p>
        </p:txBody>
      </p:sp>
      <p:grpSp>
        <p:nvGrpSpPr>
          <p:cNvPr id="4" name="Group 9345">
            <a:extLst>
              <a:ext uri="{FF2B5EF4-FFF2-40B4-BE49-F238E27FC236}">
                <a16:creationId xmlns:a16="http://schemas.microsoft.com/office/drawing/2014/main" id="{5D98D07D-47BA-34FA-7F21-3363D257111F}"/>
              </a:ext>
            </a:extLst>
          </p:cNvPr>
          <p:cNvGrpSpPr/>
          <p:nvPr/>
        </p:nvGrpSpPr>
        <p:grpSpPr>
          <a:xfrm>
            <a:off x="1097280" y="2474259"/>
            <a:ext cx="4073562" cy="3736292"/>
            <a:chOff x="0" y="0"/>
            <a:chExt cx="2173727" cy="1947558"/>
          </a:xfrm>
        </p:grpSpPr>
        <p:sp>
          <p:nvSpPr>
            <p:cNvPr id="5" name="Shape 568">
              <a:extLst>
                <a:ext uri="{FF2B5EF4-FFF2-40B4-BE49-F238E27FC236}">
                  <a16:creationId xmlns:a16="http://schemas.microsoft.com/office/drawing/2014/main" id="{9674E401-DC44-9A26-4F80-F8986F284139}"/>
                </a:ext>
              </a:extLst>
            </p:cNvPr>
            <p:cNvSpPr/>
            <p:nvPr/>
          </p:nvSpPr>
          <p:spPr>
            <a:xfrm>
              <a:off x="0" y="0"/>
              <a:ext cx="2044002" cy="1947558"/>
            </a:xfrm>
            <a:custGeom>
              <a:avLst/>
              <a:gdLst/>
              <a:ahLst/>
              <a:cxnLst/>
              <a:rect l="0" t="0" r="0" b="0"/>
              <a:pathLst>
                <a:path w="2044002" h="1947558">
                  <a:moveTo>
                    <a:pt x="1022007" y="0"/>
                  </a:moveTo>
                  <a:cubicBezTo>
                    <a:pt x="1586446" y="0"/>
                    <a:pt x="2044002" y="435966"/>
                    <a:pt x="2044002" y="973773"/>
                  </a:cubicBezTo>
                  <a:cubicBezTo>
                    <a:pt x="2044002" y="1511567"/>
                    <a:pt x="1586446" y="1947558"/>
                    <a:pt x="1022007" y="1947558"/>
                  </a:cubicBezTo>
                  <a:cubicBezTo>
                    <a:pt x="457568" y="1947558"/>
                    <a:pt x="0" y="1511567"/>
                    <a:pt x="0" y="973773"/>
                  </a:cubicBezTo>
                  <a:cubicBezTo>
                    <a:pt x="0" y="435966"/>
                    <a:pt x="457568" y="0"/>
                    <a:pt x="1022007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CDAE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6" name="Shape 569">
              <a:extLst>
                <a:ext uri="{FF2B5EF4-FFF2-40B4-BE49-F238E27FC236}">
                  <a16:creationId xmlns:a16="http://schemas.microsoft.com/office/drawing/2014/main" id="{BA64990F-8A36-2B36-779D-C2A956FEDB24}"/>
                </a:ext>
              </a:extLst>
            </p:cNvPr>
            <p:cNvSpPr/>
            <p:nvPr/>
          </p:nvSpPr>
          <p:spPr>
            <a:xfrm>
              <a:off x="0" y="0"/>
              <a:ext cx="2044002" cy="1947558"/>
            </a:xfrm>
            <a:custGeom>
              <a:avLst/>
              <a:gdLst/>
              <a:ahLst/>
              <a:cxnLst/>
              <a:rect l="0" t="0" r="0" b="0"/>
              <a:pathLst>
                <a:path w="2044002" h="1947558">
                  <a:moveTo>
                    <a:pt x="1022007" y="0"/>
                  </a:moveTo>
                  <a:cubicBezTo>
                    <a:pt x="1586446" y="0"/>
                    <a:pt x="2044002" y="435966"/>
                    <a:pt x="2044002" y="973773"/>
                  </a:cubicBezTo>
                  <a:cubicBezTo>
                    <a:pt x="2044002" y="1511567"/>
                    <a:pt x="1586446" y="1947558"/>
                    <a:pt x="1022007" y="1947558"/>
                  </a:cubicBezTo>
                  <a:cubicBezTo>
                    <a:pt x="457568" y="1947558"/>
                    <a:pt x="0" y="1511567"/>
                    <a:pt x="0" y="973773"/>
                  </a:cubicBezTo>
                  <a:cubicBezTo>
                    <a:pt x="0" y="435966"/>
                    <a:pt x="457568" y="0"/>
                    <a:pt x="1022007" y="0"/>
                  </a:cubicBezTo>
                  <a:close/>
                </a:path>
              </a:pathLst>
            </a:custGeom>
            <a:ln w="5296" cap="flat">
              <a:miter lim="291160"/>
            </a:ln>
          </p:spPr>
          <p:style>
            <a:lnRef idx="1">
              <a:srgbClr val="120F0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7" name="Shape 570">
              <a:extLst>
                <a:ext uri="{FF2B5EF4-FFF2-40B4-BE49-F238E27FC236}">
                  <a16:creationId xmlns:a16="http://schemas.microsoft.com/office/drawing/2014/main" id="{B3F7E6F9-7D98-27FD-30E8-A205A713801E}"/>
                </a:ext>
              </a:extLst>
            </p:cNvPr>
            <p:cNvSpPr/>
            <p:nvPr/>
          </p:nvSpPr>
          <p:spPr>
            <a:xfrm>
              <a:off x="458749" y="317095"/>
              <a:ext cx="1126490" cy="883348"/>
            </a:xfrm>
            <a:custGeom>
              <a:avLst/>
              <a:gdLst/>
              <a:ahLst/>
              <a:cxnLst/>
              <a:rect l="0" t="0" r="0" b="0"/>
              <a:pathLst>
                <a:path w="1126490" h="883348">
                  <a:moveTo>
                    <a:pt x="563258" y="0"/>
                  </a:moveTo>
                  <a:cubicBezTo>
                    <a:pt x="874332" y="0"/>
                    <a:pt x="1126490" y="197739"/>
                    <a:pt x="1126490" y="441681"/>
                  </a:cubicBezTo>
                  <a:cubicBezTo>
                    <a:pt x="1126490" y="685622"/>
                    <a:pt x="874332" y="883348"/>
                    <a:pt x="563258" y="883348"/>
                  </a:cubicBezTo>
                  <a:cubicBezTo>
                    <a:pt x="252171" y="883348"/>
                    <a:pt x="0" y="685622"/>
                    <a:pt x="0" y="441681"/>
                  </a:cubicBezTo>
                  <a:cubicBezTo>
                    <a:pt x="0" y="197739"/>
                    <a:pt x="252171" y="0"/>
                    <a:pt x="563258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9CA6CC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8" name="Shape 571">
              <a:extLst>
                <a:ext uri="{FF2B5EF4-FFF2-40B4-BE49-F238E27FC236}">
                  <a16:creationId xmlns:a16="http://schemas.microsoft.com/office/drawing/2014/main" id="{DC5AC498-2817-ECD4-B86B-8FE8D50CA29E}"/>
                </a:ext>
              </a:extLst>
            </p:cNvPr>
            <p:cNvSpPr/>
            <p:nvPr/>
          </p:nvSpPr>
          <p:spPr>
            <a:xfrm>
              <a:off x="458749" y="317095"/>
              <a:ext cx="1126490" cy="883348"/>
            </a:xfrm>
            <a:custGeom>
              <a:avLst/>
              <a:gdLst/>
              <a:ahLst/>
              <a:cxnLst/>
              <a:rect l="0" t="0" r="0" b="0"/>
              <a:pathLst>
                <a:path w="1126490" h="883348">
                  <a:moveTo>
                    <a:pt x="563258" y="0"/>
                  </a:moveTo>
                  <a:cubicBezTo>
                    <a:pt x="874332" y="0"/>
                    <a:pt x="1126490" y="197739"/>
                    <a:pt x="1126490" y="441681"/>
                  </a:cubicBezTo>
                  <a:cubicBezTo>
                    <a:pt x="1126490" y="685622"/>
                    <a:pt x="874332" y="883348"/>
                    <a:pt x="563258" y="883348"/>
                  </a:cubicBezTo>
                  <a:cubicBezTo>
                    <a:pt x="252171" y="883348"/>
                    <a:pt x="0" y="685622"/>
                    <a:pt x="0" y="441681"/>
                  </a:cubicBezTo>
                  <a:cubicBezTo>
                    <a:pt x="0" y="197739"/>
                    <a:pt x="252171" y="0"/>
                    <a:pt x="563258" y="0"/>
                  </a:cubicBezTo>
                  <a:close/>
                </a:path>
              </a:pathLst>
            </a:custGeom>
            <a:ln w="5296" cap="flat">
              <a:miter lim="291160"/>
            </a:ln>
          </p:spPr>
          <p:style>
            <a:lnRef idx="1">
              <a:srgbClr val="120F0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9" name="Shape 572">
              <a:extLst>
                <a:ext uri="{FF2B5EF4-FFF2-40B4-BE49-F238E27FC236}">
                  <a16:creationId xmlns:a16="http://schemas.microsoft.com/office/drawing/2014/main" id="{A11CDE71-4900-B260-97A9-D4FD029BA33F}"/>
                </a:ext>
              </a:extLst>
            </p:cNvPr>
            <p:cNvSpPr/>
            <p:nvPr/>
          </p:nvSpPr>
          <p:spPr>
            <a:xfrm>
              <a:off x="584850" y="680330"/>
              <a:ext cx="246977" cy="302755"/>
            </a:xfrm>
            <a:custGeom>
              <a:avLst/>
              <a:gdLst/>
              <a:ahLst/>
              <a:cxnLst/>
              <a:rect l="0" t="0" r="0" b="0"/>
              <a:pathLst>
                <a:path w="246977" h="302755">
                  <a:moveTo>
                    <a:pt x="0" y="0"/>
                  </a:moveTo>
                  <a:lnTo>
                    <a:pt x="197396" y="0"/>
                  </a:lnTo>
                  <a:cubicBezTo>
                    <a:pt x="197396" y="0"/>
                    <a:pt x="209817" y="1245"/>
                    <a:pt x="227775" y="17590"/>
                  </a:cubicBezTo>
                  <a:cubicBezTo>
                    <a:pt x="246977" y="35052"/>
                    <a:pt x="246977" y="52159"/>
                    <a:pt x="246977" y="52159"/>
                  </a:cubicBezTo>
                  <a:lnTo>
                    <a:pt x="246977" y="302755"/>
                  </a:lnTo>
                  <a:lnTo>
                    <a:pt x="0" y="302755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29116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EF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10" name="Shape 573">
              <a:extLst>
                <a:ext uri="{FF2B5EF4-FFF2-40B4-BE49-F238E27FC236}">
                  <a16:creationId xmlns:a16="http://schemas.microsoft.com/office/drawing/2014/main" id="{18B68E0A-36E5-3370-60C5-3DD94BDBF6E8}"/>
                </a:ext>
              </a:extLst>
            </p:cNvPr>
            <p:cNvSpPr/>
            <p:nvPr/>
          </p:nvSpPr>
          <p:spPr>
            <a:xfrm>
              <a:off x="584850" y="680330"/>
              <a:ext cx="246977" cy="302755"/>
            </a:xfrm>
            <a:custGeom>
              <a:avLst/>
              <a:gdLst/>
              <a:ahLst/>
              <a:cxnLst/>
              <a:rect l="0" t="0" r="0" b="0"/>
              <a:pathLst>
                <a:path w="246977" h="302755">
                  <a:moveTo>
                    <a:pt x="246977" y="52159"/>
                  </a:moveTo>
                  <a:lnTo>
                    <a:pt x="246977" y="302755"/>
                  </a:lnTo>
                  <a:lnTo>
                    <a:pt x="0" y="302755"/>
                  </a:lnTo>
                  <a:lnTo>
                    <a:pt x="0" y="0"/>
                  </a:lnTo>
                  <a:lnTo>
                    <a:pt x="197396" y="0"/>
                  </a:lnTo>
                  <a:cubicBezTo>
                    <a:pt x="197396" y="0"/>
                    <a:pt x="209817" y="1245"/>
                    <a:pt x="227775" y="17590"/>
                  </a:cubicBezTo>
                  <a:cubicBezTo>
                    <a:pt x="246977" y="35052"/>
                    <a:pt x="246977" y="52159"/>
                    <a:pt x="246977" y="52159"/>
                  </a:cubicBezTo>
                  <a:close/>
                </a:path>
              </a:pathLst>
            </a:custGeom>
            <a:ln w="5766" cap="flat">
              <a:miter lim="100000"/>
            </a:ln>
          </p:spPr>
          <p:style>
            <a:lnRef idx="1">
              <a:srgbClr val="120F0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11" name="Shape 574">
              <a:extLst>
                <a:ext uri="{FF2B5EF4-FFF2-40B4-BE49-F238E27FC236}">
                  <a16:creationId xmlns:a16="http://schemas.microsoft.com/office/drawing/2014/main" id="{66884300-857B-E6E2-57F8-D3757D457FA3}"/>
                </a:ext>
              </a:extLst>
            </p:cNvPr>
            <p:cNvSpPr/>
            <p:nvPr/>
          </p:nvSpPr>
          <p:spPr>
            <a:xfrm>
              <a:off x="905130" y="680342"/>
              <a:ext cx="240741" cy="302755"/>
            </a:xfrm>
            <a:custGeom>
              <a:avLst/>
              <a:gdLst/>
              <a:ahLst/>
              <a:cxnLst/>
              <a:rect l="0" t="0" r="0" b="0"/>
              <a:pathLst>
                <a:path w="240741" h="302755">
                  <a:moveTo>
                    <a:pt x="0" y="0"/>
                  </a:moveTo>
                  <a:lnTo>
                    <a:pt x="192418" y="0"/>
                  </a:lnTo>
                  <a:cubicBezTo>
                    <a:pt x="192418" y="0"/>
                    <a:pt x="204508" y="1232"/>
                    <a:pt x="222021" y="17577"/>
                  </a:cubicBezTo>
                  <a:cubicBezTo>
                    <a:pt x="240741" y="35039"/>
                    <a:pt x="240741" y="52146"/>
                    <a:pt x="240741" y="52146"/>
                  </a:cubicBezTo>
                  <a:lnTo>
                    <a:pt x="240741" y="302755"/>
                  </a:lnTo>
                  <a:lnTo>
                    <a:pt x="0" y="302755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00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EF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12" name="Shape 575">
              <a:extLst>
                <a:ext uri="{FF2B5EF4-FFF2-40B4-BE49-F238E27FC236}">
                  <a16:creationId xmlns:a16="http://schemas.microsoft.com/office/drawing/2014/main" id="{6BC09E0B-62AA-D750-474B-879383D27A63}"/>
                </a:ext>
              </a:extLst>
            </p:cNvPr>
            <p:cNvSpPr/>
            <p:nvPr/>
          </p:nvSpPr>
          <p:spPr>
            <a:xfrm>
              <a:off x="905130" y="680342"/>
              <a:ext cx="240741" cy="302755"/>
            </a:xfrm>
            <a:custGeom>
              <a:avLst/>
              <a:gdLst/>
              <a:ahLst/>
              <a:cxnLst/>
              <a:rect l="0" t="0" r="0" b="0"/>
              <a:pathLst>
                <a:path w="240741" h="302755">
                  <a:moveTo>
                    <a:pt x="240741" y="52146"/>
                  </a:moveTo>
                  <a:lnTo>
                    <a:pt x="240741" y="302755"/>
                  </a:lnTo>
                  <a:lnTo>
                    <a:pt x="0" y="302755"/>
                  </a:lnTo>
                  <a:lnTo>
                    <a:pt x="0" y="0"/>
                  </a:lnTo>
                  <a:lnTo>
                    <a:pt x="192418" y="0"/>
                  </a:lnTo>
                  <a:cubicBezTo>
                    <a:pt x="192418" y="0"/>
                    <a:pt x="204508" y="1232"/>
                    <a:pt x="222021" y="17577"/>
                  </a:cubicBezTo>
                  <a:cubicBezTo>
                    <a:pt x="240741" y="35039"/>
                    <a:pt x="240741" y="52146"/>
                    <a:pt x="240741" y="52146"/>
                  </a:cubicBezTo>
                  <a:close/>
                </a:path>
              </a:pathLst>
            </a:custGeom>
            <a:ln w="5613" cap="flat">
              <a:miter lim="100000"/>
            </a:ln>
          </p:spPr>
          <p:style>
            <a:lnRef idx="1">
              <a:srgbClr val="120F0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13" name="Shape 576">
              <a:extLst>
                <a:ext uri="{FF2B5EF4-FFF2-40B4-BE49-F238E27FC236}">
                  <a16:creationId xmlns:a16="http://schemas.microsoft.com/office/drawing/2014/main" id="{95D6B596-5834-8056-EF3F-67BE5B75EA0A}"/>
                </a:ext>
              </a:extLst>
            </p:cNvPr>
            <p:cNvSpPr/>
            <p:nvPr/>
          </p:nvSpPr>
          <p:spPr>
            <a:xfrm>
              <a:off x="1211482" y="680330"/>
              <a:ext cx="246761" cy="302755"/>
            </a:xfrm>
            <a:custGeom>
              <a:avLst/>
              <a:gdLst/>
              <a:ahLst/>
              <a:cxnLst/>
              <a:rect l="0" t="0" r="0" b="0"/>
              <a:pathLst>
                <a:path w="246761" h="302755">
                  <a:moveTo>
                    <a:pt x="0" y="0"/>
                  </a:moveTo>
                  <a:lnTo>
                    <a:pt x="197218" y="0"/>
                  </a:lnTo>
                  <a:cubicBezTo>
                    <a:pt x="197218" y="0"/>
                    <a:pt x="209614" y="1245"/>
                    <a:pt x="227584" y="17590"/>
                  </a:cubicBezTo>
                  <a:cubicBezTo>
                    <a:pt x="246761" y="35052"/>
                    <a:pt x="246761" y="52159"/>
                    <a:pt x="246761" y="52159"/>
                  </a:cubicBezTo>
                  <a:lnTo>
                    <a:pt x="246761" y="302755"/>
                  </a:lnTo>
                  <a:lnTo>
                    <a:pt x="0" y="302755"/>
                  </a:lnTo>
                  <a:lnTo>
                    <a:pt x="0" y="0"/>
                  </a:lnTo>
                  <a:close/>
                </a:path>
              </a:pathLst>
            </a:custGeom>
            <a:ln w="0" cap="flat">
              <a:miter lim="100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EF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14" name="Shape 577">
              <a:extLst>
                <a:ext uri="{FF2B5EF4-FFF2-40B4-BE49-F238E27FC236}">
                  <a16:creationId xmlns:a16="http://schemas.microsoft.com/office/drawing/2014/main" id="{9F2B9F6D-6891-323E-EA47-F8D8F8475F76}"/>
                </a:ext>
              </a:extLst>
            </p:cNvPr>
            <p:cNvSpPr/>
            <p:nvPr/>
          </p:nvSpPr>
          <p:spPr>
            <a:xfrm>
              <a:off x="1211482" y="680330"/>
              <a:ext cx="246761" cy="302755"/>
            </a:xfrm>
            <a:custGeom>
              <a:avLst/>
              <a:gdLst/>
              <a:ahLst/>
              <a:cxnLst/>
              <a:rect l="0" t="0" r="0" b="0"/>
              <a:pathLst>
                <a:path w="246761" h="302755">
                  <a:moveTo>
                    <a:pt x="246761" y="52159"/>
                  </a:moveTo>
                  <a:lnTo>
                    <a:pt x="246761" y="302755"/>
                  </a:lnTo>
                  <a:lnTo>
                    <a:pt x="0" y="302755"/>
                  </a:lnTo>
                  <a:lnTo>
                    <a:pt x="0" y="0"/>
                  </a:lnTo>
                  <a:lnTo>
                    <a:pt x="197218" y="0"/>
                  </a:lnTo>
                  <a:cubicBezTo>
                    <a:pt x="197218" y="0"/>
                    <a:pt x="209614" y="1245"/>
                    <a:pt x="227584" y="17590"/>
                  </a:cubicBezTo>
                  <a:cubicBezTo>
                    <a:pt x="246761" y="35052"/>
                    <a:pt x="246761" y="52159"/>
                    <a:pt x="246761" y="52159"/>
                  </a:cubicBezTo>
                  <a:close/>
                </a:path>
              </a:pathLst>
            </a:custGeom>
            <a:ln w="5753" cap="flat">
              <a:miter lim="100000"/>
            </a:ln>
          </p:spPr>
          <p:style>
            <a:lnRef idx="1">
              <a:srgbClr val="120F0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15" name="Rectangle 578">
              <a:extLst>
                <a:ext uri="{FF2B5EF4-FFF2-40B4-BE49-F238E27FC236}">
                  <a16:creationId xmlns:a16="http://schemas.microsoft.com/office/drawing/2014/main" id="{40CF18BB-EBB2-8BE0-ED0A-154F08550E11}"/>
                </a:ext>
              </a:extLst>
            </p:cNvPr>
            <p:cNvSpPr/>
            <p:nvPr/>
          </p:nvSpPr>
          <p:spPr>
            <a:xfrm>
              <a:off x="598179" y="381938"/>
              <a:ext cx="719292" cy="35977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ctr">
                <a:lnSpc>
                  <a:spcPct val="107000"/>
                </a:lnSpc>
                <a:spcAft>
                  <a:spcPts val="800"/>
                </a:spcAft>
              </a:pPr>
              <a:r>
                <a:rPr lang="pt-BR" i="1" kern="100" dirty="0" err="1">
                  <a:solidFill>
                    <a:srgbClr val="120F0E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Webview</a:t>
              </a:r>
              <a:endParaRPr lang="pt-BR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6" name="Rectangle 9241">
              <a:extLst>
                <a:ext uri="{FF2B5EF4-FFF2-40B4-BE49-F238E27FC236}">
                  <a16:creationId xmlns:a16="http://schemas.microsoft.com/office/drawing/2014/main" id="{652B17FD-89E2-6AE4-7BB9-6FE7AFAEEA67}"/>
                </a:ext>
              </a:extLst>
            </p:cNvPr>
            <p:cNvSpPr/>
            <p:nvPr/>
          </p:nvSpPr>
          <p:spPr>
            <a:xfrm>
              <a:off x="405206" y="533968"/>
              <a:ext cx="1359019" cy="174298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400" kern="100" dirty="0">
                  <a:solidFill>
                    <a:srgbClr val="120F0E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(navegador embutido)</a:t>
              </a:r>
              <a:endParaRPr lang="pt-BR" sz="14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9" name="Shape 10602">
              <a:extLst>
                <a:ext uri="{FF2B5EF4-FFF2-40B4-BE49-F238E27FC236}">
                  <a16:creationId xmlns:a16="http://schemas.microsoft.com/office/drawing/2014/main" id="{11620B1A-0D3B-0FAC-A246-1C90854EB2F5}"/>
                </a:ext>
              </a:extLst>
            </p:cNvPr>
            <p:cNvSpPr/>
            <p:nvPr/>
          </p:nvSpPr>
          <p:spPr>
            <a:xfrm>
              <a:off x="421256" y="1356908"/>
              <a:ext cx="353847" cy="201879"/>
            </a:xfrm>
            <a:custGeom>
              <a:avLst/>
              <a:gdLst/>
              <a:ahLst/>
              <a:cxnLst/>
              <a:rect l="0" t="0" r="0" b="0"/>
              <a:pathLst>
                <a:path w="353847" h="201879">
                  <a:moveTo>
                    <a:pt x="0" y="0"/>
                  </a:moveTo>
                  <a:lnTo>
                    <a:pt x="353847" y="0"/>
                  </a:lnTo>
                  <a:lnTo>
                    <a:pt x="353847" y="201879"/>
                  </a:lnTo>
                  <a:lnTo>
                    <a:pt x="0" y="201879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CCDAE8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20" name="Shape 10603">
              <a:extLst>
                <a:ext uri="{FF2B5EF4-FFF2-40B4-BE49-F238E27FC236}">
                  <a16:creationId xmlns:a16="http://schemas.microsoft.com/office/drawing/2014/main" id="{3F771017-B7CE-0F60-343D-3754022069A3}"/>
                </a:ext>
              </a:extLst>
            </p:cNvPr>
            <p:cNvSpPr/>
            <p:nvPr/>
          </p:nvSpPr>
          <p:spPr>
            <a:xfrm>
              <a:off x="421256" y="1365214"/>
              <a:ext cx="353847" cy="201854"/>
            </a:xfrm>
            <a:custGeom>
              <a:avLst/>
              <a:gdLst/>
              <a:ahLst/>
              <a:cxnLst/>
              <a:rect l="0" t="0" r="0" b="0"/>
              <a:pathLst>
                <a:path w="353847" h="201854">
                  <a:moveTo>
                    <a:pt x="0" y="0"/>
                  </a:moveTo>
                  <a:lnTo>
                    <a:pt x="353847" y="0"/>
                  </a:lnTo>
                  <a:lnTo>
                    <a:pt x="353847" y="201854"/>
                  </a:lnTo>
                  <a:lnTo>
                    <a:pt x="0" y="20185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EF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21" name="Shape 594">
              <a:extLst>
                <a:ext uri="{FF2B5EF4-FFF2-40B4-BE49-F238E27FC236}">
                  <a16:creationId xmlns:a16="http://schemas.microsoft.com/office/drawing/2014/main" id="{3ACBAD24-024D-CCA9-0B38-55D997385F52}"/>
                </a:ext>
              </a:extLst>
            </p:cNvPr>
            <p:cNvSpPr/>
            <p:nvPr/>
          </p:nvSpPr>
          <p:spPr>
            <a:xfrm>
              <a:off x="421256" y="1365214"/>
              <a:ext cx="353847" cy="201854"/>
            </a:xfrm>
            <a:custGeom>
              <a:avLst/>
              <a:gdLst/>
              <a:ahLst/>
              <a:cxnLst/>
              <a:rect l="0" t="0" r="0" b="0"/>
              <a:pathLst>
                <a:path w="353847" h="201854">
                  <a:moveTo>
                    <a:pt x="0" y="201854"/>
                  </a:moveTo>
                  <a:lnTo>
                    <a:pt x="353847" y="201854"/>
                  </a:lnTo>
                  <a:lnTo>
                    <a:pt x="353847" y="0"/>
                  </a:lnTo>
                  <a:lnTo>
                    <a:pt x="0" y="0"/>
                  </a:lnTo>
                  <a:close/>
                </a:path>
              </a:pathLst>
            </a:custGeom>
            <a:ln w="5296" cap="flat">
              <a:round/>
            </a:ln>
          </p:spPr>
          <p:style>
            <a:lnRef idx="1">
              <a:srgbClr val="120F0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22" name="Rectangle 595">
              <a:extLst>
                <a:ext uri="{FF2B5EF4-FFF2-40B4-BE49-F238E27FC236}">
                  <a16:creationId xmlns:a16="http://schemas.microsoft.com/office/drawing/2014/main" id="{3231D589-30E2-4563-672E-110B3678D93F}"/>
                </a:ext>
              </a:extLst>
            </p:cNvPr>
            <p:cNvSpPr/>
            <p:nvPr/>
          </p:nvSpPr>
          <p:spPr>
            <a:xfrm>
              <a:off x="309029" y="1416629"/>
              <a:ext cx="508053" cy="131464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kern="100" dirty="0">
                  <a:solidFill>
                    <a:srgbClr val="120F0E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Câmera</a:t>
              </a:r>
              <a:endParaRPr lang="pt-BR" sz="12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3" name="Shape 10604">
              <a:extLst>
                <a:ext uri="{FF2B5EF4-FFF2-40B4-BE49-F238E27FC236}">
                  <a16:creationId xmlns:a16="http://schemas.microsoft.com/office/drawing/2014/main" id="{2EC34429-2C71-3B0F-B25C-67A16C1972CC}"/>
                </a:ext>
              </a:extLst>
            </p:cNvPr>
            <p:cNvSpPr/>
            <p:nvPr/>
          </p:nvSpPr>
          <p:spPr>
            <a:xfrm>
              <a:off x="845068" y="1365214"/>
              <a:ext cx="322364" cy="201854"/>
            </a:xfrm>
            <a:custGeom>
              <a:avLst/>
              <a:gdLst/>
              <a:ahLst/>
              <a:cxnLst/>
              <a:rect l="0" t="0" r="0" b="0"/>
              <a:pathLst>
                <a:path w="322364" h="201854">
                  <a:moveTo>
                    <a:pt x="0" y="0"/>
                  </a:moveTo>
                  <a:lnTo>
                    <a:pt x="322364" y="0"/>
                  </a:lnTo>
                  <a:lnTo>
                    <a:pt x="322364" y="201854"/>
                  </a:lnTo>
                  <a:lnTo>
                    <a:pt x="0" y="20185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EF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24" name="Shape 598">
              <a:extLst>
                <a:ext uri="{FF2B5EF4-FFF2-40B4-BE49-F238E27FC236}">
                  <a16:creationId xmlns:a16="http://schemas.microsoft.com/office/drawing/2014/main" id="{538D7AEB-F4A5-B270-3250-3C322754539B}"/>
                </a:ext>
              </a:extLst>
            </p:cNvPr>
            <p:cNvSpPr/>
            <p:nvPr/>
          </p:nvSpPr>
          <p:spPr>
            <a:xfrm>
              <a:off x="845068" y="1365214"/>
              <a:ext cx="322364" cy="201854"/>
            </a:xfrm>
            <a:custGeom>
              <a:avLst/>
              <a:gdLst/>
              <a:ahLst/>
              <a:cxnLst/>
              <a:rect l="0" t="0" r="0" b="0"/>
              <a:pathLst>
                <a:path w="322364" h="201854">
                  <a:moveTo>
                    <a:pt x="0" y="201854"/>
                  </a:moveTo>
                  <a:lnTo>
                    <a:pt x="322364" y="201854"/>
                  </a:lnTo>
                  <a:lnTo>
                    <a:pt x="322364" y="0"/>
                  </a:lnTo>
                  <a:lnTo>
                    <a:pt x="0" y="0"/>
                  </a:lnTo>
                  <a:close/>
                </a:path>
              </a:pathLst>
            </a:custGeom>
            <a:ln w="5296" cap="flat">
              <a:round/>
            </a:ln>
          </p:spPr>
          <p:style>
            <a:lnRef idx="1">
              <a:srgbClr val="120F0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25" name="Rectangle 599">
              <a:extLst>
                <a:ext uri="{FF2B5EF4-FFF2-40B4-BE49-F238E27FC236}">
                  <a16:creationId xmlns:a16="http://schemas.microsoft.com/office/drawing/2014/main" id="{6025F37C-0FC4-F543-DFF6-2DDE1BA23206}"/>
                </a:ext>
              </a:extLst>
            </p:cNvPr>
            <p:cNvSpPr/>
            <p:nvPr/>
          </p:nvSpPr>
          <p:spPr>
            <a:xfrm>
              <a:off x="775103" y="1416597"/>
              <a:ext cx="361199" cy="131464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kern="100" dirty="0">
                  <a:solidFill>
                    <a:srgbClr val="120F0E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GPS</a:t>
              </a:r>
              <a:endParaRPr lang="pt-BR" sz="12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6" name="Shape 10605">
              <a:extLst>
                <a:ext uri="{FF2B5EF4-FFF2-40B4-BE49-F238E27FC236}">
                  <a16:creationId xmlns:a16="http://schemas.microsoft.com/office/drawing/2014/main" id="{A0561F16-A5A8-5B28-116C-82DD44D36ABD}"/>
                </a:ext>
              </a:extLst>
            </p:cNvPr>
            <p:cNvSpPr/>
            <p:nvPr/>
          </p:nvSpPr>
          <p:spPr>
            <a:xfrm>
              <a:off x="1237384" y="1365214"/>
              <a:ext cx="410858" cy="201854"/>
            </a:xfrm>
            <a:custGeom>
              <a:avLst/>
              <a:gdLst/>
              <a:ahLst/>
              <a:cxnLst/>
              <a:rect l="0" t="0" r="0" b="0"/>
              <a:pathLst>
                <a:path w="410858" h="201854">
                  <a:moveTo>
                    <a:pt x="0" y="0"/>
                  </a:moveTo>
                  <a:lnTo>
                    <a:pt x="410858" y="0"/>
                  </a:lnTo>
                  <a:lnTo>
                    <a:pt x="410858" y="201854"/>
                  </a:lnTo>
                  <a:lnTo>
                    <a:pt x="0" y="20185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FEFD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27" name="Shape 602">
              <a:extLst>
                <a:ext uri="{FF2B5EF4-FFF2-40B4-BE49-F238E27FC236}">
                  <a16:creationId xmlns:a16="http://schemas.microsoft.com/office/drawing/2014/main" id="{D4DFA914-917F-AC91-2595-497F9FB85F80}"/>
                </a:ext>
              </a:extLst>
            </p:cNvPr>
            <p:cNvSpPr/>
            <p:nvPr/>
          </p:nvSpPr>
          <p:spPr>
            <a:xfrm>
              <a:off x="1237384" y="1365214"/>
              <a:ext cx="410858" cy="201854"/>
            </a:xfrm>
            <a:custGeom>
              <a:avLst/>
              <a:gdLst/>
              <a:ahLst/>
              <a:cxnLst/>
              <a:rect l="0" t="0" r="0" b="0"/>
              <a:pathLst>
                <a:path w="410858" h="201854">
                  <a:moveTo>
                    <a:pt x="0" y="201854"/>
                  </a:moveTo>
                  <a:lnTo>
                    <a:pt x="410858" y="201854"/>
                  </a:lnTo>
                  <a:lnTo>
                    <a:pt x="410858" y="0"/>
                  </a:lnTo>
                  <a:lnTo>
                    <a:pt x="0" y="0"/>
                  </a:lnTo>
                  <a:close/>
                </a:path>
              </a:pathLst>
            </a:custGeom>
            <a:ln w="5296" cap="flat">
              <a:round/>
            </a:ln>
          </p:spPr>
          <p:style>
            <a:lnRef idx="1">
              <a:srgbClr val="120F0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28" name="Rectangle 603">
              <a:extLst>
                <a:ext uri="{FF2B5EF4-FFF2-40B4-BE49-F238E27FC236}">
                  <a16:creationId xmlns:a16="http://schemas.microsoft.com/office/drawing/2014/main" id="{C4AE550B-BF3E-88B9-90C9-06382C162431}"/>
                </a:ext>
              </a:extLst>
            </p:cNvPr>
            <p:cNvSpPr/>
            <p:nvPr/>
          </p:nvSpPr>
          <p:spPr>
            <a:xfrm>
              <a:off x="1126112" y="1416597"/>
              <a:ext cx="564965" cy="131464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kern="100" dirty="0">
                  <a:solidFill>
                    <a:srgbClr val="120F0E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Contatos</a:t>
              </a:r>
              <a:endParaRPr lang="pt-BR" sz="12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pic>
          <p:nvPicPr>
            <p:cNvPr id="29" name="Picture 605">
              <a:extLst>
                <a:ext uri="{FF2B5EF4-FFF2-40B4-BE49-F238E27FC236}">
                  <a16:creationId xmlns:a16="http://schemas.microsoft.com/office/drawing/2014/main" id="{4894A361-B33C-7D81-9A3F-B949C214501E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 flipV="1">
              <a:off x="1440915" y="1070803"/>
              <a:ext cx="2260" cy="294767"/>
            </a:xfrm>
            <a:prstGeom prst="rect">
              <a:avLst/>
            </a:prstGeom>
          </p:spPr>
        </p:pic>
        <p:sp>
          <p:nvSpPr>
            <p:cNvPr id="30" name="Shape 609">
              <a:extLst>
                <a:ext uri="{FF2B5EF4-FFF2-40B4-BE49-F238E27FC236}">
                  <a16:creationId xmlns:a16="http://schemas.microsoft.com/office/drawing/2014/main" id="{8D90B798-D231-936F-213E-0E1FA18DDF79}"/>
                </a:ext>
              </a:extLst>
            </p:cNvPr>
            <p:cNvSpPr/>
            <p:nvPr/>
          </p:nvSpPr>
          <p:spPr>
            <a:xfrm>
              <a:off x="1739223" y="1471680"/>
              <a:ext cx="299237" cy="134010"/>
            </a:xfrm>
            <a:custGeom>
              <a:avLst/>
              <a:gdLst/>
              <a:ahLst/>
              <a:cxnLst/>
              <a:rect l="0" t="0" r="0" b="0"/>
              <a:pathLst>
                <a:path w="299237" h="134010">
                  <a:moveTo>
                    <a:pt x="0" y="0"/>
                  </a:moveTo>
                  <a:cubicBezTo>
                    <a:pt x="207696" y="0"/>
                    <a:pt x="174574" y="101333"/>
                    <a:pt x="299237" y="134010"/>
                  </a:cubicBezTo>
                </a:path>
              </a:pathLst>
            </a:custGeom>
            <a:ln w="2997" cap="flat">
              <a:round/>
            </a:ln>
          </p:spPr>
          <p:style>
            <a:lnRef idx="1">
              <a:srgbClr val="120F0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31" name="Shape 610">
              <a:extLst>
                <a:ext uri="{FF2B5EF4-FFF2-40B4-BE49-F238E27FC236}">
                  <a16:creationId xmlns:a16="http://schemas.microsoft.com/office/drawing/2014/main" id="{0B962BE5-3550-6997-F475-15653A602D8B}"/>
                </a:ext>
              </a:extLst>
            </p:cNvPr>
            <p:cNvSpPr/>
            <p:nvPr/>
          </p:nvSpPr>
          <p:spPr>
            <a:xfrm>
              <a:off x="1683097" y="1451803"/>
              <a:ext cx="74130" cy="39726"/>
            </a:xfrm>
            <a:custGeom>
              <a:avLst/>
              <a:gdLst/>
              <a:ahLst/>
              <a:cxnLst/>
              <a:rect l="0" t="0" r="0" b="0"/>
              <a:pathLst>
                <a:path w="74130" h="39726">
                  <a:moveTo>
                    <a:pt x="74130" y="0"/>
                  </a:moveTo>
                  <a:lnTo>
                    <a:pt x="74130" y="39726"/>
                  </a:lnTo>
                  <a:lnTo>
                    <a:pt x="0" y="19876"/>
                  </a:lnTo>
                  <a:lnTo>
                    <a:pt x="74130" y="0"/>
                  </a:lnTo>
                  <a:close/>
                </a:path>
              </a:pathLst>
            </a:custGeom>
            <a:ln w="0" cap="flat"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20F0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32" name="Shape 611">
              <a:extLst>
                <a:ext uri="{FF2B5EF4-FFF2-40B4-BE49-F238E27FC236}">
                  <a16:creationId xmlns:a16="http://schemas.microsoft.com/office/drawing/2014/main" id="{B4171FD1-4536-0B96-00BE-0C5B05A9FB79}"/>
                </a:ext>
              </a:extLst>
            </p:cNvPr>
            <p:cNvSpPr/>
            <p:nvPr/>
          </p:nvSpPr>
          <p:spPr>
            <a:xfrm>
              <a:off x="1587886" y="213645"/>
              <a:ext cx="481470" cy="344018"/>
            </a:xfrm>
            <a:custGeom>
              <a:avLst/>
              <a:gdLst/>
              <a:ahLst/>
              <a:cxnLst/>
              <a:rect l="0" t="0" r="0" b="0"/>
              <a:pathLst>
                <a:path w="481470" h="344018">
                  <a:moveTo>
                    <a:pt x="0" y="344018"/>
                  </a:moveTo>
                  <a:cubicBezTo>
                    <a:pt x="305626" y="289077"/>
                    <a:pt x="268808" y="66650"/>
                    <a:pt x="481470" y="0"/>
                  </a:cubicBezTo>
                </a:path>
              </a:pathLst>
            </a:custGeom>
            <a:ln w="2832" cap="flat">
              <a:round/>
            </a:ln>
          </p:spPr>
          <p:style>
            <a:lnRef idx="1">
              <a:srgbClr val="120F0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33" name="Shape 612">
              <a:extLst>
                <a:ext uri="{FF2B5EF4-FFF2-40B4-BE49-F238E27FC236}">
                  <a16:creationId xmlns:a16="http://schemas.microsoft.com/office/drawing/2014/main" id="{658B312E-AC2E-8837-1E4C-30FA7E867CB1}"/>
                </a:ext>
              </a:extLst>
            </p:cNvPr>
            <p:cNvSpPr/>
            <p:nvPr/>
          </p:nvSpPr>
          <p:spPr>
            <a:xfrm>
              <a:off x="1532635" y="534918"/>
              <a:ext cx="76479" cy="39103"/>
            </a:xfrm>
            <a:custGeom>
              <a:avLst/>
              <a:gdLst/>
              <a:ahLst/>
              <a:cxnLst/>
              <a:rect l="0" t="0" r="0" b="0"/>
              <a:pathLst>
                <a:path w="76479" h="39103">
                  <a:moveTo>
                    <a:pt x="69444" y="0"/>
                  </a:moveTo>
                  <a:lnTo>
                    <a:pt x="76479" y="39103"/>
                  </a:lnTo>
                  <a:lnTo>
                    <a:pt x="0" y="32677"/>
                  </a:lnTo>
                  <a:lnTo>
                    <a:pt x="69444" y="0"/>
                  </a:lnTo>
                  <a:close/>
                </a:path>
              </a:pathLst>
            </a:custGeom>
            <a:ln w="0" cap="flat">
              <a:round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20F0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34" name="Shape 613">
              <a:extLst>
                <a:ext uri="{FF2B5EF4-FFF2-40B4-BE49-F238E27FC236}">
                  <a16:creationId xmlns:a16="http://schemas.microsoft.com/office/drawing/2014/main" id="{7A10D9E9-51BA-9B5D-3294-6964C4C2533D}"/>
                </a:ext>
              </a:extLst>
            </p:cNvPr>
            <p:cNvSpPr/>
            <p:nvPr/>
          </p:nvSpPr>
          <p:spPr>
            <a:xfrm>
              <a:off x="598184" y="1049703"/>
              <a:ext cx="0" cy="314465"/>
            </a:xfrm>
            <a:custGeom>
              <a:avLst/>
              <a:gdLst/>
              <a:ahLst/>
              <a:cxnLst/>
              <a:rect l="0" t="0" r="0" b="0"/>
              <a:pathLst>
                <a:path h="314465">
                  <a:moveTo>
                    <a:pt x="0" y="314465"/>
                  </a:moveTo>
                  <a:lnTo>
                    <a:pt x="0" y="0"/>
                  </a:lnTo>
                </a:path>
              </a:pathLst>
            </a:custGeom>
            <a:ln w="5296" cap="flat">
              <a:miter lim="291160"/>
            </a:ln>
          </p:spPr>
          <p:style>
            <a:lnRef idx="1">
              <a:srgbClr val="120F0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35" name="Shape 614">
              <a:extLst>
                <a:ext uri="{FF2B5EF4-FFF2-40B4-BE49-F238E27FC236}">
                  <a16:creationId xmlns:a16="http://schemas.microsoft.com/office/drawing/2014/main" id="{E5E16D22-7944-112A-63B2-CD0ABBC9E82D}"/>
                </a:ext>
              </a:extLst>
            </p:cNvPr>
            <p:cNvSpPr/>
            <p:nvPr/>
          </p:nvSpPr>
          <p:spPr>
            <a:xfrm>
              <a:off x="1442823" y="1052256"/>
              <a:ext cx="0" cy="311912"/>
            </a:xfrm>
            <a:custGeom>
              <a:avLst/>
              <a:gdLst/>
              <a:ahLst/>
              <a:cxnLst/>
              <a:rect l="0" t="0" r="0" b="0"/>
              <a:pathLst>
                <a:path h="311912">
                  <a:moveTo>
                    <a:pt x="0" y="311912"/>
                  </a:moveTo>
                  <a:lnTo>
                    <a:pt x="0" y="0"/>
                  </a:lnTo>
                </a:path>
              </a:pathLst>
            </a:custGeom>
            <a:ln w="5296" cap="flat">
              <a:miter lim="291160"/>
            </a:ln>
          </p:spPr>
          <p:style>
            <a:lnRef idx="1">
              <a:srgbClr val="120F0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36" name="Shape 615">
              <a:extLst>
                <a:ext uri="{FF2B5EF4-FFF2-40B4-BE49-F238E27FC236}">
                  <a16:creationId xmlns:a16="http://schemas.microsoft.com/office/drawing/2014/main" id="{34AA6205-00DB-526B-9F96-B310F5F8F779}"/>
                </a:ext>
              </a:extLst>
            </p:cNvPr>
            <p:cNvSpPr/>
            <p:nvPr/>
          </p:nvSpPr>
          <p:spPr>
            <a:xfrm>
              <a:off x="1006248" y="1200376"/>
              <a:ext cx="0" cy="164846"/>
            </a:xfrm>
            <a:custGeom>
              <a:avLst/>
              <a:gdLst/>
              <a:ahLst/>
              <a:cxnLst/>
              <a:rect l="0" t="0" r="0" b="0"/>
              <a:pathLst>
                <a:path h="164846">
                  <a:moveTo>
                    <a:pt x="0" y="0"/>
                  </a:moveTo>
                  <a:lnTo>
                    <a:pt x="0" y="164846"/>
                  </a:lnTo>
                </a:path>
              </a:pathLst>
            </a:custGeom>
            <a:ln w="5296" cap="flat">
              <a:miter lim="291160"/>
            </a:ln>
          </p:spPr>
          <p:style>
            <a:lnRef idx="1">
              <a:srgbClr val="120F0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37" name="Shape 616">
              <a:extLst>
                <a:ext uri="{FF2B5EF4-FFF2-40B4-BE49-F238E27FC236}">
                  <a16:creationId xmlns:a16="http://schemas.microsoft.com/office/drawing/2014/main" id="{5CE5E9BD-15E4-7765-971C-170FBE3ADD0E}"/>
                </a:ext>
              </a:extLst>
            </p:cNvPr>
            <p:cNvSpPr/>
            <p:nvPr/>
          </p:nvSpPr>
          <p:spPr>
            <a:xfrm>
              <a:off x="1544251" y="736855"/>
              <a:ext cx="629476" cy="118935"/>
            </a:xfrm>
            <a:custGeom>
              <a:avLst/>
              <a:gdLst/>
              <a:ahLst/>
              <a:cxnLst/>
              <a:rect l="0" t="0" r="0" b="0"/>
              <a:pathLst>
                <a:path w="629476" h="118935">
                  <a:moveTo>
                    <a:pt x="629476" y="69291"/>
                  </a:moveTo>
                  <a:cubicBezTo>
                    <a:pt x="387769" y="0"/>
                    <a:pt x="329324" y="118935"/>
                    <a:pt x="0" y="112903"/>
                  </a:cubicBezTo>
                </a:path>
              </a:pathLst>
            </a:custGeom>
            <a:ln w="2997" cap="flat">
              <a:miter lim="291160"/>
            </a:ln>
          </p:spPr>
          <p:style>
            <a:lnRef idx="1">
              <a:srgbClr val="120F0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38" name="Shape 617">
              <a:extLst>
                <a:ext uri="{FF2B5EF4-FFF2-40B4-BE49-F238E27FC236}">
                  <a16:creationId xmlns:a16="http://schemas.microsoft.com/office/drawing/2014/main" id="{8A8DBF08-C222-BCD5-767E-5CAA87EAA9C5}"/>
                </a:ext>
              </a:extLst>
            </p:cNvPr>
            <p:cNvSpPr/>
            <p:nvPr/>
          </p:nvSpPr>
          <p:spPr>
            <a:xfrm>
              <a:off x="1488128" y="830218"/>
              <a:ext cx="74498" cy="39738"/>
            </a:xfrm>
            <a:custGeom>
              <a:avLst/>
              <a:gdLst/>
              <a:ahLst/>
              <a:cxnLst/>
              <a:rect l="0" t="0" r="0" b="0"/>
              <a:pathLst>
                <a:path w="74498" h="39738">
                  <a:moveTo>
                    <a:pt x="74498" y="0"/>
                  </a:moveTo>
                  <a:lnTo>
                    <a:pt x="73762" y="39738"/>
                  </a:lnTo>
                  <a:lnTo>
                    <a:pt x="0" y="18504"/>
                  </a:lnTo>
                  <a:lnTo>
                    <a:pt x="74498" y="0"/>
                  </a:lnTo>
                  <a:close/>
                </a:path>
              </a:pathLst>
            </a:custGeom>
            <a:ln w="0" cap="flat">
              <a:miter lim="29116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120F0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39" name="Rectangle 618">
              <a:extLst>
                <a:ext uri="{FF2B5EF4-FFF2-40B4-BE49-F238E27FC236}">
                  <a16:creationId xmlns:a16="http://schemas.microsoft.com/office/drawing/2014/main" id="{1679F326-B161-F116-4CFA-80859BB55A17}"/>
                </a:ext>
              </a:extLst>
            </p:cNvPr>
            <p:cNvSpPr/>
            <p:nvPr/>
          </p:nvSpPr>
          <p:spPr>
            <a:xfrm>
              <a:off x="456102" y="791924"/>
              <a:ext cx="398913" cy="131464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kern="100" dirty="0">
                  <a:solidFill>
                    <a:srgbClr val="120F0E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HTML</a:t>
              </a:r>
              <a:endParaRPr lang="pt-BR" sz="12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0" name="Rectangle 1394">
              <a:extLst>
                <a:ext uri="{FF2B5EF4-FFF2-40B4-BE49-F238E27FC236}">
                  <a16:creationId xmlns:a16="http://schemas.microsoft.com/office/drawing/2014/main" id="{64221328-4D28-FBE6-C21A-B463EFF94ACD}"/>
                </a:ext>
              </a:extLst>
            </p:cNvPr>
            <p:cNvSpPr/>
            <p:nvPr/>
          </p:nvSpPr>
          <p:spPr>
            <a:xfrm>
              <a:off x="796125" y="801969"/>
              <a:ext cx="369983" cy="131464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kern="100" dirty="0">
                  <a:solidFill>
                    <a:srgbClr val="120F0E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CSS</a:t>
              </a:r>
              <a:endParaRPr lang="pt-BR" sz="12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1" name="Rectangle 1395">
              <a:extLst>
                <a:ext uri="{FF2B5EF4-FFF2-40B4-BE49-F238E27FC236}">
                  <a16:creationId xmlns:a16="http://schemas.microsoft.com/office/drawing/2014/main" id="{402B8F8A-2115-D285-76F5-0D46932945E5}"/>
                </a:ext>
              </a:extLst>
            </p:cNvPr>
            <p:cNvSpPr/>
            <p:nvPr/>
          </p:nvSpPr>
          <p:spPr>
            <a:xfrm>
              <a:off x="1148518" y="798764"/>
              <a:ext cx="259006" cy="131464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kern="100" dirty="0">
                  <a:solidFill>
                    <a:srgbClr val="120F0E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JS</a:t>
              </a:r>
              <a:endParaRPr lang="pt-BR" sz="12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2" name="Shape 620">
              <a:extLst>
                <a:ext uri="{FF2B5EF4-FFF2-40B4-BE49-F238E27FC236}">
                  <a16:creationId xmlns:a16="http://schemas.microsoft.com/office/drawing/2014/main" id="{E875FEB1-28C2-D3F8-E7CF-28613898F46D}"/>
                </a:ext>
              </a:extLst>
            </p:cNvPr>
            <p:cNvSpPr/>
            <p:nvPr/>
          </p:nvSpPr>
          <p:spPr>
            <a:xfrm>
              <a:off x="782251" y="680334"/>
              <a:ext cx="48235" cy="44666"/>
            </a:xfrm>
            <a:custGeom>
              <a:avLst/>
              <a:gdLst/>
              <a:ahLst/>
              <a:cxnLst/>
              <a:rect l="0" t="0" r="0" b="0"/>
              <a:pathLst>
                <a:path w="48235" h="44666">
                  <a:moveTo>
                    <a:pt x="0" y="0"/>
                  </a:moveTo>
                  <a:lnTo>
                    <a:pt x="0" y="37630"/>
                  </a:lnTo>
                  <a:cubicBezTo>
                    <a:pt x="0" y="37630"/>
                    <a:pt x="26048" y="37148"/>
                    <a:pt x="37084" y="37630"/>
                  </a:cubicBezTo>
                  <a:cubicBezTo>
                    <a:pt x="45771" y="38011"/>
                    <a:pt x="48235" y="44666"/>
                    <a:pt x="48235" y="44666"/>
                  </a:cubicBezTo>
                </a:path>
              </a:pathLst>
            </a:custGeom>
            <a:ln w="5766" cap="flat">
              <a:miter lim="100000"/>
            </a:ln>
          </p:spPr>
          <p:style>
            <a:lnRef idx="1">
              <a:srgbClr val="120F0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43" name="Shape 621">
              <a:extLst>
                <a:ext uri="{FF2B5EF4-FFF2-40B4-BE49-F238E27FC236}">
                  <a16:creationId xmlns:a16="http://schemas.microsoft.com/office/drawing/2014/main" id="{A93F9CF2-2173-2EAE-9D58-41BF6ECC4694}"/>
                </a:ext>
              </a:extLst>
            </p:cNvPr>
            <p:cNvSpPr/>
            <p:nvPr/>
          </p:nvSpPr>
          <p:spPr>
            <a:xfrm>
              <a:off x="1412667" y="680334"/>
              <a:ext cx="44361" cy="44666"/>
            </a:xfrm>
            <a:custGeom>
              <a:avLst/>
              <a:gdLst/>
              <a:ahLst/>
              <a:cxnLst/>
              <a:rect l="0" t="0" r="0" b="0"/>
              <a:pathLst>
                <a:path w="44361" h="44666">
                  <a:moveTo>
                    <a:pt x="0" y="0"/>
                  </a:moveTo>
                  <a:lnTo>
                    <a:pt x="0" y="37630"/>
                  </a:lnTo>
                  <a:cubicBezTo>
                    <a:pt x="0" y="37630"/>
                    <a:pt x="23952" y="37148"/>
                    <a:pt x="34087" y="37630"/>
                  </a:cubicBezTo>
                  <a:cubicBezTo>
                    <a:pt x="42075" y="38011"/>
                    <a:pt x="44361" y="44666"/>
                    <a:pt x="44361" y="44666"/>
                  </a:cubicBezTo>
                </a:path>
              </a:pathLst>
            </a:custGeom>
            <a:ln w="5296" cap="flat">
              <a:miter lim="100000"/>
            </a:ln>
          </p:spPr>
          <p:style>
            <a:lnRef idx="1">
              <a:srgbClr val="120F0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  <p:sp>
          <p:nvSpPr>
            <p:cNvPr id="44" name="Shape 622">
              <a:extLst>
                <a:ext uri="{FF2B5EF4-FFF2-40B4-BE49-F238E27FC236}">
                  <a16:creationId xmlns:a16="http://schemas.microsoft.com/office/drawing/2014/main" id="{BECF0361-63D7-AB06-DA18-08D9729312BF}"/>
                </a:ext>
              </a:extLst>
            </p:cNvPr>
            <p:cNvSpPr/>
            <p:nvPr/>
          </p:nvSpPr>
          <p:spPr>
            <a:xfrm>
              <a:off x="1100310" y="680334"/>
              <a:ext cx="44348" cy="44666"/>
            </a:xfrm>
            <a:custGeom>
              <a:avLst/>
              <a:gdLst/>
              <a:ahLst/>
              <a:cxnLst/>
              <a:rect l="0" t="0" r="0" b="0"/>
              <a:pathLst>
                <a:path w="44348" h="44666">
                  <a:moveTo>
                    <a:pt x="0" y="0"/>
                  </a:moveTo>
                  <a:lnTo>
                    <a:pt x="0" y="37630"/>
                  </a:lnTo>
                  <a:cubicBezTo>
                    <a:pt x="0" y="37630"/>
                    <a:pt x="23927" y="37148"/>
                    <a:pt x="34074" y="37630"/>
                  </a:cubicBezTo>
                  <a:cubicBezTo>
                    <a:pt x="42062" y="38011"/>
                    <a:pt x="44348" y="44666"/>
                    <a:pt x="44348" y="44666"/>
                  </a:cubicBezTo>
                </a:path>
              </a:pathLst>
            </a:custGeom>
            <a:ln w="5296" cap="flat">
              <a:miter lim="100000"/>
            </a:ln>
          </p:spPr>
          <p:style>
            <a:lnRef idx="1">
              <a:srgbClr val="120F0E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pt-BR"/>
            </a:p>
          </p:txBody>
        </p:sp>
      </p:grp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9FB3F79C-D7A8-697E-360A-EDEF88D0D45E}"/>
              </a:ext>
            </a:extLst>
          </p:cNvPr>
          <p:cNvSpPr txBox="1"/>
          <p:nvPr/>
        </p:nvSpPr>
        <p:spPr>
          <a:xfrm>
            <a:off x="5149254" y="2422461"/>
            <a:ext cx="425251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/>
              <a:t>O </a:t>
            </a:r>
            <a:r>
              <a:rPr lang="pt-BR" sz="2000" dirty="0" err="1"/>
              <a:t>cordova</a:t>
            </a:r>
            <a:r>
              <a:rPr lang="pt-BR" sz="2000" dirty="0"/>
              <a:t> cria um aplicativo “híbrido”, </a:t>
            </a:r>
          </a:p>
          <a:p>
            <a:r>
              <a:rPr lang="pt-BR" sz="2000" dirty="0"/>
              <a:t>que é um </a:t>
            </a:r>
            <a:r>
              <a:rPr lang="pt-BR" sz="2000" i="1" dirty="0" err="1"/>
              <a:t>minibrowser</a:t>
            </a:r>
            <a:r>
              <a:rPr lang="pt-BR" sz="2000" dirty="0"/>
              <a:t> embutido em </a:t>
            </a:r>
          </a:p>
          <a:p>
            <a:r>
              <a:rPr lang="pt-BR" sz="2000" dirty="0"/>
              <a:t>um </a:t>
            </a:r>
            <a:r>
              <a:rPr lang="pt-BR" sz="2000" i="1" dirty="0" err="1"/>
              <a:t>wrapper</a:t>
            </a:r>
            <a:r>
              <a:rPr lang="pt-BR" sz="2000" dirty="0"/>
              <a:t> de aplicativo nativo.</a:t>
            </a:r>
            <a:endParaRPr lang="pt-BR" sz="2000" i="1" dirty="0"/>
          </a:p>
          <a:p>
            <a:endParaRPr lang="pt-BR" sz="2000" dirty="0"/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A5B055E5-9076-6E8B-8709-986EFB607087}"/>
              </a:ext>
            </a:extLst>
          </p:cNvPr>
          <p:cNvSpPr txBox="1"/>
          <p:nvPr/>
        </p:nvSpPr>
        <p:spPr>
          <a:xfrm>
            <a:off x="5162792" y="3575489"/>
            <a:ext cx="4844596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/>
              <a:t>Este aplicativo pode ser executado em </a:t>
            </a:r>
          </a:p>
          <a:p>
            <a:r>
              <a:rPr lang="pt-BR" sz="2000" dirty="0"/>
              <a:t>um dispositivo móvel mesmo sem uma</a:t>
            </a:r>
          </a:p>
          <a:p>
            <a:r>
              <a:rPr lang="pt-BR" sz="2000" dirty="0"/>
              <a:t>conexão de rede – os arquivos HTML,</a:t>
            </a:r>
          </a:p>
          <a:p>
            <a:r>
              <a:rPr lang="pt-BR" sz="2000" i="1" dirty="0"/>
              <a:t>CSS</a:t>
            </a:r>
            <a:r>
              <a:rPr lang="pt-BR" sz="2000" dirty="0"/>
              <a:t> e </a:t>
            </a:r>
            <a:r>
              <a:rPr lang="pt-BR" sz="2000" dirty="0" err="1"/>
              <a:t>JavaScript</a:t>
            </a:r>
            <a:r>
              <a:rPr lang="pt-BR" sz="2000" dirty="0"/>
              <a:t> são agrupados no aplicativo.</a:t>
            </a:r>
            <a:endParaRPr lang="pt-BR" sz="2000" i="1" dirty="0"/>
          </a:p>
          <a:p>
            <a:endParaRPr lang="pt-BR" sz="2000" dirty="0"/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5E2E0B12-63F3-92CA-0FE4-254CF97E7F1A}"/>
              </a:ext>
            </a:extLst>
          </p:cNvPr>
          <p:cNvSpPr txBox="1"/>
          <p:nvPr/>
        </p:nvSpPr>
        <p:spPr>
          <a:xfrm>
            <a:off x="4993056" y="5184031"/>
            <a:ext cx="412010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/>
              <a:t>O </a:t>
            </a:r>
            <a:r>
              <a:rPr lang="pt-BR" sz="2000" dirty="0" err="1"/>
              <a:t>cordova</a:t>
            </a:r>
            <a:r>
              <a:rPr lang="pt-BR" sz="2000" dirty="0"/>
              <a:t> também fornece conexões </a:t>
            </a:r>
          </a:p>
          <a:p>
            <a:r>
              <a:rPr lang="pt-BR" sz="2000" dirty="0"/>
              <a:t>para recursos do dispositivo, como</a:t>
            </a:r>
          </a:p>
          <a:p>
            <a:r>
              <a:rPr lang="pt-BR" sz="2000" dirty="0"/>
              <a:t>câmera, GPS e contatos. </a:t>
            </a:r>
          </a:p>
        </p:txBody>
      </p:sp>
    </p:spTree>
    <p:extLst>
      <p:ext uri="{BB962C8B-B14F-4D97-AF65-F5344CB8AC3E}">
        <p14:creationId xmlns:p14="http://schemas.microsoft.com/office/powerpoint/2010/main" val="35238413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APACHE CORDOVA: ARQUITETURA E COMPONENTES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O Cordova gera aplicativos nativos a partir do código </a:t>
            </a:r>
            <a:r>
              <a:rPr lang="pt-BR" sz="2400" i="1" dirty="0"/>
              <a:t>web </a:t>
            </a:r>
            <a:r>
              <a:rPr lang="pt-BR" sz="2400" dirty="0"/>
              <a:t>puro, mas em outras estruturas, os aplicativos podem ser usados por meio de um navegador na plataforma móvel.</a:t>
            </a:r>
          </a:p>
          <a:p>
            <a:r>
              <a:rPr lang="pt-BR" sz="2400" dirty="0"/>
              <a:t>Pra isso, uma interface de função externa (FFI – </a:t>
            </a:r>
            <a:r>
              <a:rPr lang="pt-BR" sz="2400" i="1" dirty="0" err="1"/>
              <a:t>foreign</a:t>
            </a:r>
            <a:r>
              <a:rPr lang="pt-BR" sz="2400" i="1" dirty="0"/>
              <a:t> </a:t>
            </a:r>
            <a:r>
              <a:rPr lang="pt-BR" sz="2400" i="1" dirty="0" err="1"/>
              <a:t>function</a:t>
            </a:r>
            <a:r>
              <a:rPr lang="pt-BR" sz="2400" i="1" dirty="0"/>
              <a:t> interface</a:t>
            </a:r>
            <a:r>
              <a:rPr lang="pt-BR" sz="2400" dirty="0"/>
              <a:t>) é fornecida a um motor </a:t>
            </a:r>
            <a:r>
              <a:rPr lang="pt-BR" sz="2400" i="1" dirty="0" err="1"/>
              <a:t>webview</a:t>
            </a:r>
            <a:r>
              <a:rPr lang="pt-BR" sz="2400" i="1" dirty="0"/>
              <a:t> </a:t>
            </a:r>
            <a:r>
              <a:rPr lang="pt-BR" sz="2400" dirty="0"/>
              <a:t>no dispositivo móvel.</a:t>
            </a:r>
          </a:p>
          <a:p>
            <a:r>
              <a:rPr lang="pt-BR" sz="2400" dirty="0"/>
              <a:t>Para entender melhor, o FFI é um mecanismo em que um programa pode usar rotinas e serviços escritos um uma linguagem de programação.</a:t>
            </a:r>
          </a:p>
          <a:p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39974122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APACHE CORDOVA: ARQUITETURA E COMPONENTES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O componente </a:t>
            </a:r>
            <a:r>
              <a:rPr lang="pt-BR" sz="2400" b="1" dirty="0"/>
              <a:t>WebView</a:t>
            </a:r>
            <a:r>
              <a:rPr lang="pt-BR" sz="2400" dirty="0"/>
              <a:t> do Cordova fornece ao aplicativo toda a interface de usuário em outras plataformas, e pode servir como um aplicativo híbrido maior, combinando o WebView com componentes de aplicativos nativos.</a:t>
            </a:r>
          </a:p>
          <a:p>
            <a:r>
              <a:rPr lang="pt-BR" sz="2400" dirty="0"/>
              <a:t>O </a:t>
            </a:r>
            <a:r>
              <a:rPr lang="pt-BR" sz="2400" b="1" dirty="0" err="1"/>
              <a:t>WebApp</a:t>
            </a:r>
            <a:r>
              <a:rPr lang="pt-BR" sz="2400" dirty="0"/>
              <a:t> é outro componente responsável por conter o código do aplicativo implementado em uma página </a:t>
            </a:r>
            <a:r>
              <a:rPr lang="pt-BR" sz="2400" i="1" dirty="0"/>
              <a:t>web</a:t>
            </a:r>
            <a:r>
              <a:rPr lang="pt-BR" sz="2400" dirty="0"/>
              <a:t>. Geralmente, o arquivo </a:t>
            </a:r>
            <a:r>
              <a:rPr lang="pt-BR" sz="2400" i="1" dirty="0"/>
              <a:t>index.html</a:t>
            </a:r>
            <a:r>
              <a:rPr lang="pt-BR" sz="2400" dirty="0"/>
              <a:t> é utilizado para fazer referencias ao CSS, ao </a:t>
            </a:r>
            <a:r>
              <a:rPr lang="pt-BR" sz="2400" dirty="0" err="1"/>
              <a:t>JavaScript</a:t>
            </a:r>
            <a:r>
              <a:rPr lang="pt-BR" sz="2400" dirty="0"/>
              <a:t>, imagens, mídias e recursos de execução.</a:t>
            </a:r>
          </a:p>
          <a:p>
            <a:endParaRPr lang="pt-BR" sz="2400" i="1" dirty="0"/>
          </a:p>
          <a:p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32346315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APACHE CORDOVA: ARQUITETURA E COMPONENTES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4601671" cy="4023360"/>
          </a:xfrm>
        </p:spPr>
        <p:txBody>
          <a:bodyPr>
            <a:normAutofit/>
          </a:bodyPr>
          <a:lstStyle/>
          <a:p>
            <a:r>
              <a:rPr lang="pt-BR" sz="2400" dirty="0"/>
              <a:t>Nesta imagem mostra a visão de alto nível da arquitetura do aplicativo Cordova.</a:t>
            </a:r>
          </a:p>
          <a:p>
            <a:endParaRPr lang="pt-BR" sz="2400" i="1" dirty="0"/>
          </a:p>
          <a:p>
            <a:endParaRPr lang="pt-BR" sz="2000" dirty="0"/>
          </a:p>
        </p:txBody>
      </p:sp>
      <p:grpSp>
        <p:nvGrpSpPr>
          <p:cNvPr id="4" name="Group 9805">
            <a:extLst>
              <a:ext uri="{FF2B5EF4-FFF2-40B4-BE49-F238E27FC236}">
                <a16:creationId xmlns:a16="http://schemas.microsoft.com/office/drawing/2014/main" id="{DBC9CABD-6E0D-4B99-85B8-709309E2483B}"/>
              </a:ext>
            </a:extLst>
          </p:cNvPr>
          <p:cNvGrpSpPr/>
          <p:nvPr/>
        </p:nvGrpSpPr>
        <p:grpSpPr>
          <a:xfrm>
            <a:off x="5802158" y="1815874"/>
            <a:ext cx="4996433" cy="4397896"/>
            <a:chOff x="-5610" y="-13951"/>
            <a:chExt cx="3560064" cy="2816353"/>
          </a:xfrm>
        </p:grpSpPr>
        <p:pic>
          <p:nvPicPr>
            <p:cNvPr id="5" name="Picture 10184">
              <a:extLst>
                <a:ext uri="{FF2B5EF4-FFF2-40B4-BE49-F238E27FC236}">
                  <a16:creationId xmlns:a16="http://schemas.microsoft.com/office/drawing/2014/main" id="{3CB686B8-5981-1D9F-C6D1-B44578FC3503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-5610" y="-13951"/>
              <a:ext cx="3560064" cy="2816353"/>
            </a:xfrm>
            <a:prstGeom prst="rect">
              <a:avLst/>
            </a:prstGeom>
          </p:spPr>
        </p:pic>
        <p:sp>
          <p:nvSpPr>
            <p:cNvPr id="6" name="Rectangle 691">
              <a:extLst>
                <a:ext uri="{FF2B5EF4-FFF2-40B4-BE49-F238E27FC236}">
                  <a16:creationId xmlns:a16="http://schemas.microsoft.com/office/drawing/2014/main" id="{3CD72B99-37C2-0F33-E5A3-2BB4A9107684}"/>
                </a:ext>
              </a:extLst>
            </p:cNvPr>
            <p:cNvSpPr/>
            <p:nvPr/>
          </p:nvSpPr>
          <p:spPr>
            <a:xfrm>
              <a:off x="1381703" y="43484"/>
              <a:ext cx="1096275" cy="192698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kern="100" dirty="0">
                  <a:solidFill>
                    <a:srgbClr val="181717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Aplicação</a:t>
              </a:r>
              <a:r>
                <a:rPr lang="pt-BR" sz="1200" kern="100" spc="10" dirty="0">
                  <a:solidFill>
                    <a:srgbClr val="181717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pt-BR" sz="1200" kern="100" dirty="0">
                  <a:solidFill>
                    <a:srgbClr val="181717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Cordova</a:t>
              </a:r>
            </a:p>
          </p:txBody>
        </p:sp>
        <p:sp>
          <p:nvSpPr>
            <p:cNvPr id="7" name="Rectangle 692">
              <a:extLst>
                <a:ext uri="{FF2B5EF4-FFF2-40B4-BE49-F238E27FC236}">
                  <a16:creationId xmlns:a16="http://schemas.microsoft.com/office/drawing/2014/main" id="{F814A0A3-C1D0-7BEE-A0FF-AC912519A7A5}"/>
                </a:ext>
              </a:extLst>
            </p:cNvPr>
            <p:cNvSpPr/>
            <p:nvPr/>
          </p:nvSpPr>
          <p:spPr>
            <a:xfrm>
              <a:off x="457804" y="294444"/>
              <a:ext cx="694051" cy="192698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kern="10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Web</a:t>
              </a:r>
              <a:r>
                <a:rPr lang="pt-BR" sz="1200" kern="100" spc="3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pt-BR" sz="1200" kern="10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App</a:t>
              </a:r>
              <a:endParaRPr lang="pt-BR" sz="12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8" name="Rectangle 693">
              <a:extLst>
                <a:ext uri="{FF2B5EF4-FFF2-40B4-BE49-F238E27FC236}">
                  <a16:creationId xmlns:a16="http://schemas.microsoft.com/office/drawing/2014/main" id="{3A86A13B-4162-8CE7-F1BA-B6D5E0FFCC95}"/>
                </a:ext>
              </a:extLst>
            </p:cNvPr>
            <p:cNvSpPr/>
            <p:nvPr/>
          </p:nvSpPr>
          <p:spPr>
            <a:xfrm>
              <a:off x="2169357" y="313735"/>
              <a:ext cx="1017773" cy="191772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000" i="1" kern="10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Plug-ins </a:t>
              </a:r>
              <a:r>
                <a:rPr lang="pt-BR" sz="1200" i="1" kern="10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Cordova</a:t>
              </a:r>
              <a:endParaRPr lang="pt-BR" sz="12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0" name="Rectangle 700">
              <a:extLst>
                <a:ext uri="{FF2B5EF4-FFF2-40B4-BE49-F238E27FC236}">
                  <a16:creationId xmlns:a16="http://schemas.microsoft.com/office/drawing/2014/main" id="{CBFF0548-44AE-4E7E-1F4A-110244D0E975}"/>
                </a:ext>
              </a:extLst>
            </p:cNvPr>
            <p:cNvSpPr/>
            <p:nvPr/>
          </p:nvSpPr>
          <p:spPr>
            <a:xfrm>
              <a:off x="201189" y="536827"/>
              <a:ext cx="492520" cy="16860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kern="10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HTML</a:t>
              </a:r>
              <a:endParaRPr lang="pt-BR" sz="12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1" name="Rectangle 701">
              <a:extLst>
                <a:ext uri="{FF2B5EF4-FFF2-40B4-BE49-F238E27FC236}">
                  <a16:creationId xmlns:a16="http://schemas.microsoft.com/office/drawing/2014/main" id="{7A4AD5E4-E9C4-DE77-1144-CA82C4C0C59B}"/>
                </a:ext>
              </a:extLst>
            </p:cNvPr>
            <p:cNvSpPr/>
            <p:nvPr/>
          </p:nvSpPr>
          <p:spPr>
            <a:xfrm>
              <a:off x="340928" y="807864"/>
              <a:ext cx="98365" cy="16860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endParaRPr lang="pt-BR" sz="9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2" name="Rectangle 702">
              <a:extLst>
                <a:ext uri="{FF2B5EF4-FFF2-40B4-BE49-F238E27FC236}">
                  <a16:creationId xmlns:a16="http://schemas.microsoft.com/office/drawing/2014/main" id="{B7551AC8-A462-1FFE-7D06-6CFDB7F66360}"/>
                </a:ext>
              </a:extLst>
            </p:cNvPr>
            <p:cNvSpPr/>
            <p:nvPr/>
          </p:nvSpPr>
          <p:spPr>
            <a:xfrm>
              <a:off x="420506" y="807469"/>
              <a:ext cx="439488" cy="16860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kern="10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CSS</a:t>
              </a:r>
              <a:endParaRPr lang="pt-BR" sz="12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4" name="Rectangle 704">
              <a:extLst>
                <a:ext uri="{FF2B5EF4-FFF2-40B4-BE49-F238E27FC236}">
                  <a16:creationId xmlns:a16="http://schemas.microsoft.com/office/drawing/2014/main" id="{65F787D0-128A-760F-2065-4397D7948D9B}"/>
                </a:ext>
              </a:extLst>
            </p:cNvPr>
            <p:cNvSpPr/>
            <p:nvPr/>
          </p:nvSpPr>
          <p:spPr>
            <a:xfrm>
              <a:off x="821516" y="518526"/>
              <a:ext cx="681734" cy="16860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kern="10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config.xml</a:t>
              </a:r>
              <a:endParaRPr lang="pt-BR" sz="12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5" name="Rectangle 9800">
              <a:extLst>
                <a:ext uri="{FF2B5EF4-FFF2-40B4-BE49-F238E27FC236}">
                  <a16:creationId xmlns:a16="http://schemas.microsoft.com/office/drawing/2014/main" id="{E7713365-4946-37CA-D64A-F237C229AF97}"/>
                </a:ext>
              </a:extLst>
            </p:cNvPr>
            <p:cNvSpPr/>
            <p:nvPr/>
          </p:nvSpPr>
          <p:spPr>
            <a:xfrm>
              <a:off x="1923999" y="1552955"/>
              <a:ext cx="19715" cy="108393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450" kern="100">
                  <a:solidFill>
                    <a:srgbClr val="181717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pt-BR" sz="900" kern="10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7" name="Rectangle 716">
              <a:extLst>
                <a:ext uri="{FF2B5EF4-FFF2-40B4-BE49-F238E27FC236}">
                  <a16:creationId xmlns:a16="http://schemas.microsoft.com/office/drawing/2014/main" id="{5C9D953A-6CF9-F1D6-D85E-6F7D9F885AE3}"/>
                </a:ext>
              </a:extLst>
            </p:cNvPr>
            <p:cNvSpPr/>
            <p:nvPr/>
          </p:nvSpPr>
          <p:spPr>
            <a:xfrm>
              <a:off x="168983" y="1495222"/>
              <a:ext cx="1439201" cy="16860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kern="10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Motor</a:t>
              </a:r>
              <a:r>
                <a:rPr lang="pt-BR" sz="1200" kern="100" spc="25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pt-BR" sz="1200" kern="10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de</a:t>
              </a:r>
              <a:r>
                <a:rPr lang="pt-BR" sz="1200" kern="100" spc="2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pt-BR" sz="1200" kern="10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renderização</a:t>
              </a:r>
            </a:p>
            <a:p>
              <a:pPr marL="127635" indent="163830"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kern="10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HTML</a:t>
              </a:r>
              <a:r>
                <a:rPr lang="pt-BR" sz="1200" kern="100" spc="25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pt-BR" sz="1200" kern="10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(WebView)</a:t>
              </a:r>
              <a:endParaRPr lang="pt-BR" sz="12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kern="100" spc="25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endParaRPr lang="pt-BR" sz="12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8" name="Rectangle 717">
              <a:extLst>
                <a:ext uri="{FF2B5EF4-FFF2-40B4-BE49-F238E27FC236}">
                  <a16:creationId xmlns:a16="http://schemas.microsoft.com/office/drawing/2014/main" id="{8AB29DF0-A961-2C9C-00EF-AE8C05859565}"/>
                </a:ext>
              </a:extLst>
            </p:cNvPr>
            <p:cNvSpPr/>
            <p:nvPr/>
          </p:nvSpPr>
          <p:spPr>
            <a:xfrm>
              <a:off x="522329" y="1635293"/>
              <a:ext cx="859942" cy="16860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endParaRPr lang="pt-BR" sz="9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29" name="Rectangle 718">
              <a:extLst>
                <a:ext uri="{FF2B5EF4-FFF2-40B4-BE49-F238E27FC236}">
                  <a16:creationId xmlns:a16="http://schemas.microsoft.com/office/drawing/2014/main" id="{F4D58C13-41FB-948F-F521-33C1FD19E3F9}"/>
                </a:ext>
              </a:extLst>
            </p:cNvPr>
            <p:cNvSpPr/>
            <p:nvPr/>
          </p:nvSpPr>
          <p:spPr>
            <a:xfrm>
              <a:off x="1895672" y="525046"/>
              <a:ext cx="869406" cy="156568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000" kern="10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Acelerômetro</a:t>
              </a:r>
              <a:endParaRPr lang="pt-BR" sz="10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0" name="Rectangle 719">
              <a:extLst>
                <a:ext uri="{FF2B5EF4-FFF2-40B4-BE49-F238E27FC236}">
                  <a16:creationId xmlns:a16="http://schemas.microsoft.com/office/drawing/2014/main" id="{ED78047F-1199-4385-1947-0ABED9A1D4EB}"/>
                </a:ext>
              </a:extLst>
            </p:cNvPr>
            <p:cNvSpPr/>
            <p:nvPr/>
          </p:nvSpPr>
          <p:spPr>
            <a:xfrm>
              <a:off x="2601246" y="524193"/>
              <a:ext cx="934206" cy="156568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000" kern="10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Geolocalização</a:t>
              </a:r>
              <a:endParaRPr lang="pt-BR" sz="10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1" name="Rectangle 720">
              <a:extLst>
                <a:ext uri="{FF2B5EF4-FFF2-40B4-BE49-F238E27FC236}">
                  <a16:creationId xmlns:a16="http://schemas.microsoft.com/office/drawing/2014/main" id="{6847420E-4D80-EDFA-AC88-B749D77DBDB6}"/>
                </a:ext>
              </a:extLst>
            </p:cNvPr>
            <p:cNvSpPr/>
            <p:nvPr/>
          </p:nvSpPr>
          <p:spPr>
            <a:xfrm>
              <a:off x="2765078" y="773514"/>
              <a:ext cx="590376" cy="156568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000" kern="10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Mídia</a:t>
              </a:r>
              <a:endParaRPr lang="pt-BR" sz="10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2" name="Rectangle 721">
              <a:extLst>
                <a:ext uri="{FF2B5EF4-FFF2-40B4-BE49-F238E27FC236}">
                  <a16:creationId xmlns:a16="http://schemas.microsoft.com/office/drawing/2014/main" id="{4E90B242-2A42-CB9C-252D-4DEF05A5458C}"/>
                </a:ext>
              </a:extLst>
            </p:cNvPr>
            <p:cNvSpPr/>
            <p:nvPr/>
          </p:nvSpPr>
          <p:spPr>
            <a:xfrm>
              <a:off x="2765078" y="1035028"/>
              <a:ext cx="497072" cy="156568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000" kern="10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Rede</a:t>
              </a:r>
              <a:endParaRPr lang="pt-BR" sz="10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3" name="Rectangle 722">
              <a:extLst>
                <a:ext uri="{FF2B5EF4-FFF2-40B4-BE49-F238E27FC236}">
                  <a16:creationId xmlns:a16="http://schemas.microsoft.com/office/drawing/2014/main" id="{7304A57E-5B29-42C0-8DC7-3DF08C4EB608}"/>
                </a:ext>
              </a:extLst>
            </p:cNvPr>
            <p:cNvSpPr/>
            <p:nvPr/>
          </p:nvSpPr>
          <p:spPr>
            <a:xfrm>
              <a:off x="2547189" y="1318351"/>
              <a:ext cx="869406" cy="15174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000" kern="10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Armazenamento</a:t>
              </a:r>
              <a:endParaRPr lang="pt-BR" sz="10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4" name="Rectangle 723">
              <a:extLst>
                <a:ext uri="{FF2B5EF4-FFF2-40B4-BE49-F238E27FC236}">
                  <a16:creationId xmlns:a16="http://schemas.microsoft.com/office/drawing/2014/main" id="{F7F20222-C389-2A62-A1FB-38C2DC324050}"/>
                </a:ext>
              </a:extLst>
            </p:cNvPr>
            <p:cNvSpPr/>
            <p:nvPr/>
          </p:nvSpPr>
          <p:spPr>
            <a:xfrm>
              <a:off x="2092364" y="1585070"/>
              <a:ext cx="1166042" cy="167800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000" i="1" kern="10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Plug-ins personalizados</a:t>
              </a:r>
              <a:endParaRPr lang="pt-BR" sz="10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6" name="Rectangle 725">
              <a:extLst>
                <a:ext uri="{FF2B5EF4-FFF2-40B4-BE49-F238E27FC236}">
                  <a16:creationId xmlns:a16="http://schemas.microsoft.com/office/drawing/2014/main" id="{B35B5368-E78E-03A6-B1FA-C146B1455947}"/>
                </a:ext>
              </a:extLst>
            </p:cNvPr>
            <p:cNvSpPr/>
            <p:nvPr/>
          </p:nvSpPr>
          <p:spPr>
            <a:xfrm>
              <a:off x="2006959" y="773514"/>
              <a:ext cx="646832" cy="156568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000" kern="100" spc="-5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Câmera</a:t>
              </a:r>
              <a:endParaRPr lang="pt-BR" sz="10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7" name="Rectangle 726">
              <a:extLst>
                <a:ext uri="{FF2B5EF4-FFF2-40B4-BE49-F238E27FC236}">
                  <a16:creationId xmlns:a16="http://schemas.microsoft.com/office/drawing/2014/main" id="{EC84F292-A1BF-9A61-9204-1E9963C13DA3}"/>
                </a:ext>
              </a:extLst>
            </p:cNvPr>
            <p:cNvSpPr/>
            <p:nvPr/>
          </p:nvSpPr>
          <p:spPr>
            <a:xfrm>
              <a:off x="1965953" y="1035028"/>
              <a:ext cx="755632" cy="156568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000" kern="10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Dispositivo</a:t>
              </a:r>
              <a:endParaRPr lang="pt-BR" sz="10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38" name="Rectangle 727">
              <a:extLst>
                <a:ext uri="{FF2B5EF4-FFF2-40B4-BE49-F238E27FC236}">
                  <a16:creationId xmlns:a16="http://schemas.microsoft.com/office/drawing/2014/main" id="{C8E7C3FC-2F1C-5001-FA97-0A481F373B3C}"/>
                </a:ext>
              </a:extLst>
            </p:cNvPr>
            <p:cNvSpPr/>
            <p:nvPr/>
          </p:nvSpPr>
          <p:spPr>
            <a:xfrm>
              <a:off x="2003442" y="1310049"/>
              <a:ext cx="650349" cy="156568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000" kern="10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Contatos</a:t>
              </a:r>
              <a:endParaRPr lang="pt-BR" sz="10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1" name="Rectangle 730">
              <a:extLst>
                <a:ext uri="{FF2B5EF4-FFF2-40B4-BE49-F238E27FC236}">
                  <a16:creationId xmlns:a16="http://schemas.microsoft.com/office/drawing/2014/main" id="{D8C07316-866A-07FC-82DD-722FA5E13ADE}"/>
                </a:ext>
              </a:extLst>
            </p:cNvPr>
            <p:cNvSpPr/>
            <p:nvPr/>
          </p:nvSpPr>
          <p:spPr>
            <a:xfrm>
              <a:off x="145415" y="2416436"/>
              <a:ext cx="492520" cy="16860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kern="10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OS</a:t>
              </a:r>
              <a:r>
                <a:rPr lang="pt-BR" sz="1200" kern="100" spc="25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 </a:t>
              </a:r>
              <a:r>
                <a:rPr lang="pt-BR" sz="1200" kern="10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móvel</a:t>
              </a:r>
              <a:endParaRPr lang="pt-BR" sz="1200" kern="10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42" name="Rectangle 731">
              <a:extLst>
                <a:ext uri="{FF2B5EF4-FFF2-40B4-BE49-F238E27FC236}">
                  <a16:creationId xmlns:a16="http://schemas.microsoft.com/office/drawing/2014/main" id="{110BB901-C5A1-70A8-7058-F092524A7CAB}"/>
                </a:ext>
              </a:extLst>
            </p:cNvPr>
            <p:cNvSpPr/>
            <p:nvPr/>
          </p:nvSpPr>
          <p:spPr>
            <a:xfrm>
              <a:off x="746700" y="2559394"/>
              <a:ext cx="715356" cy="16860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kern="100" dirty="0">
                  <a:solidFill>
                    <a:srgbClr val="181717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Sensores</a:t>
              </a:r>
            </a:p>
          </p:txBody>
        </p:sp>
        <p:sp>
          <p:nvSpPr>
            <p:cNvPr id="43" name="Rectangle 1396">
              <a:extLst>
                <a:ext uri="{FF2B5EF4-FFF2-40B4-BE49-F238E27FC236}">
                  <a16:creationId xmlns:a16="http://schemas.microsoft.com/office/drawing/2014/main" id="{EDC8732C-C3FA-A74F-3FA1-ADA6F67F9455}"/>
                </a:ext>
              </a:extLst>
            </p:cNvPr>
            <p:cNvSpPr/>
            <p:nvPr/>
          </p:nvSpPr>
          <p:spPr>
            <a:xfrm>
              <a:off x="765804" y="2285585"/>
              <a:ext cx="615899" cy="16860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kern="100" dirty="0">
                  <a:solidFill>
                    <a:srgbClr val="181717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Serviços</a:t>
              </a:r>
            </a:p>
          </p:txBody>
        </p:sp>
        <p:sp>
          <p:nvSpPr>
            <p:cNvPr id="44" name="Rectangle 1397">
              <a:extLst>
                <a:ext uri="{FF2B5EF4-FFF2-40B4-BE49-F238E27FC236}">
                  <a16:creationId xmlns:a16="http://schemas.microsoft.com/office/drawing/2014/main" id="{65734F46-D07C-877C-452E-DBB33D9EE950}"/>
                </a:ext>
              </a:extLst>
            </p:cNvPr>
            <p:cNvSpPr/>
            <p:nvPr/>
          </p:nvSpPr>
          <p:spPr>
            <a:xfrm>
              <a:off x="1852179" y="2277880"/>
              <a:ext cx="615899" cy="16860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kern="100" dirty="0">
                  <a:solidFill>
                    <a:srgbClr val="181717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Entrada</a:t>
              </a:r>
            </a:p>
          </p:txBody>
        </p:sp>
        <p:sp>
          <p:nvSpPr>
            <p:cNvPr id="45" name="Rectangle 733">
              <a:extLst>
                <a:ext uri="{FF2B5EF4-FFF2-40B4-BE49-F238E27FC236}">
                  <a16:creationId xmlns:a16="http://schemas.microsoft.com/office/drawing/2014/main" id="{2FF67769-BA5D-0181-2900-629C9287E840}"/>
                </a:ext>
              </a:extLst>
            </p:cNvPr>
            <p:cNvSpPr/>
            <p:nvPr/>
          </p:nvSpPr>
          <p:spPr>
            <a:xfrm>
              <a:off x="1852179" y="2559394"/>
              <a:ext cx="638621" cy="16860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kern="100" dirty="0">
                  <a:solidFill>
                    <a:srgbClr val="181717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Gráficos</a:t>
              </a:r>
            </a:p>
          </p:txBody>
        </p:sp>
        <p:sp>
          <p:nvSpPr>
            <p:cNvPr id="63" name="Rectangle 701">
              <a:extLst>
                <a:ext uri="{FF2B5EF4-FFF2-40B4-BE49-F238E27FC236}">
                  <a16:creationId xmlns:a16="http://schemas.microsoft.com/office/drawing/2014/main" id="{A4706F7B-EAD6-2424-F2A1-7BC32E6B363A}"/>
                </a:ext>
              </a:extLst>
            </p:cNvPr>
            <p:cNvSpPr/>
            <p:nvPr/>
          </p:nvSpPr>
          <p:spPr>
            <a:xfrm>
              <a:off x="118294" y="807173"/>
              <a:ext cx="348689" cy="16860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kern="100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JS</a:t>
              </a:r>
              <a:endParaRPr lang="pt-BR" sz="12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64" name="Rectangle 702">
              <a:extLst>
                <a:ext uri="{FF2B5EF4-FFF2-40B4-BE49-F238E27FC236}">
                  <a16:creationId xmlns:a16="http://schemas.microsoft.com/office/drawing/2014/main" id="{00C84D28-A02B-DB30-A88E-FAA20AFA419B}"/>
                </a:ext>
              </a:extLst>
            </p:cNvPr>
            <p:cNvSpPr/>
            <p:nvPr/>
          </p:nvSpPr>
          <p:spPr>
            <a:xfrm>
              <a:off x="501377" y="807173"/>
              <a:ext cx="348689" cy="16860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endParaRPr lang="pt-BR" sz="12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65" name="Rectangle 703">
              <a:extLst>
                <a:ext uri="{FF2B5EF4-FFF2-40B4-BE49-F238E27FC236}">
                  <a16:creationId xmlns:a16="http://schemas.microsoft.com/office/drawing/2014/main" id="{FE2C7245-1785-94CC-E349-B79CC1159B05}"/>
                </a:ext>
              </a:extLst>
            </p:cNvPr>
            <p:cNvSpPr/>
            <p:nvPr/>
          </p:nvSpPr>
          <p:spPr>
            <a:xfrm>
              <a:off x="834885" y="814279"/>
              <a:ext cx="723938" cy="168609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 marL="127635" indent="163830" algn="l">
                <a:lnSpc>
                  <a:spcPct val="107000"/>
                </a:lnSpc>
                <a:spcAft>
                  <a:spcPts val="800"/>
                </a:spcAft>
              </a:pPr>
              <a:r>
                <a:rPr lang="pt-BR" sz="1200" kern="100" spc="-5" dirty="0">
                  <a:solidFill>
                    <a:srgbClr val="FFFEFD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Recursos</a:t>
              </a:r>
              <a:endParaRPr lang="pt-BR" sz="1200" kern="100" dirty="0">
                <a:solidFill>
                  <a:srgbClr val="18171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26927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DESENVOLVIMENTO DE UM </a:t>
            </a:r>
            <a:r>
              <a:rPr lang="pt-BR" sz="2400" i="1" dirty="0"/>
              <a:t>WEB APP COM A</a:t>
            </a:r>
            <a:r>
              <a:rPr lang="pt-BR" sz="2400" dirty="0"/>
              <a:t>PACHE CORDOVA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10058400" cy="4023360"/>
          </a:xfrm>
        </p:spPr>
        <p:txBody>
          <a:bodyPr>
            <a:normAutofit/>
          </a:bodyPr>
          <a:lstStyle/>
          <a:p>
            <a:r>
              <a:rPr lang="pt-BR" sz="2400" dirty="0"/>
              <a:t>Para trabalhar com o desenvolvimento de qualquer sistema, é necessário preparar o ambiente para ele.</a:t>
            </a:r>
          </a:p>
          <a:p>
            <a:r>
              <a:rPr lang="pt-BR" sz="2400" dirty="0" err="1"/>
              <a:t>Vamo</a:t>
            </a:r>
            <a:r>
              <a:rPr lang="pt-BR" sz="2400" dirty="0"/>
              <a:t> precisar instalar o: </a:t>
            </a:r>
          </a:p>
          <a:p>
            <a:pPr marL="658368" lvl="1" indent="-457200">
              <a:buFont typeface="+mj-lt"/>
              <a:buAutoNum type="arabicPeriod"/>
            </a:pPr>
            <a:r>
              <a:rPr lang="pt-BR" sz="2200" i="1" dirty="0"/>
              <a:t>Node.js</a:t>
            </a:r>
            <a:r>
              <a:rPr lang="pt-BR" sz="2200" dirty="0"/>
              <a:t> – vamos precisar dos pacotes </a:t>
            </a:r>
            <a:r>
              <a:rPr lang="pt-BR" sz="2200" i="1" dirty="0"/>
              <a:t>NPM</a:t>
            </a:r>
            <a:r>
              <a:rPr lang="pt-BR" sz="2200" dirty="0"/>
              <a:t> incluídos nele.</a:t>
            </a:r>
          </a:p>
          <a:p>
            <a:pPr marL="658368" lvl="1" indent="-457200">
              <a:buFont typeface="+mj-lt"/>
              <a:buAutoNum type="arabicPeriod"/>
            </a:pPr>
            <a:r>
              <a:rPr lang="pt-BR" sz="2200" i="1" dirty="0"/>
              <a:t>Cordova</a:t>
            </a:r>
            <a:r>
              <a:rPr lang="pt-BR" sz="2200" dirty="0"/>
              <a:t>;</a:t>
            </a:r>
          </a:p>
          <a:p>
            <a:pPr marL="658368" lvl="1" indent="-457200">
              <a:buFont typeface="+mj-lt"/>
              <a:buAutoNum type="arabicPeriod"/>
            </a:pPr>
            <a:r>
              <a:rPr lang="pt-BR" sz="2200" dirty="0"/>
              <a:t>Certifique-se de que a instalação foi realizada no </a:t>
            </a:r>
            <a:r>
              <a:rPr lang="pt-BR" sz="2200" i="1" dirty="0"/>
              <a:t>Prompt de Comando:</a:t>
            </a:r>
          </a:p>
          <a:p>
            <a:pPr marL="201168" lvl="1" indent="0">
              <a:buNone/>
            </a:pPr>
            <a:r>
              <a:rPr lang="pt-BR" sz="2200" i="1" dirty="0"/>
              <a:t>	</a:t>
            </a:r>
            <a:r>
              <a:rPr lang="pt-BR" sz="2200" dirty="0"/>
              <a:t>Para Windows: </a:t>
            </a:r>
            <a:r>
              <a:rPr lang="pt-BR" sz="2200" i="1" dirty="0" err="1"/>
              <a:t>npm</a:t>
            </a:r>
            <a:r>
              <a:rPr lang="pt-BR" sz="2200" i="1" dirty="0"/>
              <a:t> </a:t>
            </a:r>
            <a:r>
              <a:rPr lang="pt-BR" sz="2200" i="1" dirty="0" err="1"/>
              <a:t>install</a:t>
            </a:r>
            <a:r>
              <a:rPr lang="pt-BR" sz="2200" i="1" dirty="0"/>
              <a:t> –g </a:t>
            </a:r>
            <a:r>
              <a:rPr lang="pt-BR" sz="2200" i="1" dirty="0" err="1"/>
              <a:t>cordova</a:t>
            </a:r>
            <a:r>
              <a:rPr lang="pt-BR" sz="2200" dirty="0"/>
              <a:t> </a:t>
            </a:r>
          </a:p>
          <a:p>
            <a:pPr marL="658368" lvl="1" indent="-457200">
              <a:buFont typeface="+mj-lt"/>
              <a:buAutoNum type="arabicPeriod"/>
            </a:pPr>
            <a:endParaRPr lang="pt-BR" sz="2200" dirty="0"/>
          </a:p>
          <a:p>
            <a:endParaRPr lang="pt-BR" sz="2400" i="1" dirty="0"/>
          </a:p>
          <a:p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30139451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DESENVOLVIMENTO DE UM </a:t>
            </a:r>
            <a:r>
              <a:rPr lang="pt-BR" sz="2400" i="1" dirty="0"/>
              <a:t>WEB APP COM A</a:t>
            </a:r>
            <a:r>
              <a:rPr lang="pt-BR" sz="2400" dirty="0"/>
              <a:t>PACHE CORDOVA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604274" cy="4023360"/>
          </a:xfrm>
        </p:spPr>
        <p:txBody>
          <a:bodyPr>
            <a:normAutofit/>
          </a:bodyPr>
          <a:lstStyle/>
          <a:p>
            <a:r>
              <a:rPr lang="pt-BR" sz="2400" dirty="0"/>
              <a:t>Usaremos esta imagem para criar um cardápio em um aplicativo </a:t>
            </a:r>
            <a:r>
              <a:rPr lang="pt-BR" sz="2400" i="1" dirty="0"/>
              <a:t>mobile</a:t>
            </a:r>
            <a:r>
              <a:rPr lang="pt-BR" sz="2400" dirty="0"/>
              <a:t>, para uma loja de confeitaria.</a:t>
            </a:r>
          </a:p>
          <a:p>
            <a:r>
              <a:rPr lang="pt-BR" sz="2400" dirty="0"/>
              <a:t>Nosso objetivo é apresentar o cardápio de forma simples.</a:t>
            </a:r>
            <a:endParaRPr lang="pt-BR" sz="2200" dirty="0"/>
          </a:p>
          <a:p>
            <a:pPr marL="658368" lvl="1" indent="-457200">
              <a:buFont typeface="+mj-lt"/>
              <a:buAutoNum type="arabicPeriod"/>
            </a:pPr>
            <a:endParaRPr lang="pt-BR" sz="2200" dirty="0"/>
          </a:p>
          <a:p>
            <a:endParaRPr lang="pt-BR" sz="2400" i="1" dirty="0"/>
          </a:p>
          <a:p>
            <a:endParaRPr lang="pt-BR" sz="2000" dirty="0"/>
          </a:p>
        </p:txBody>
      </p:sp>
      <p:grpSp>
        <p:nvGrpSpPr>
          <p:cNvPr id="4" name="Group 9293">
            <a:extLst>
              <a:ext uri="{FF2B5EF4-FFF2-40B4-BE49-F238E27FC236}">
                <a16:creationId xmlns:a16="http://schemas.microsoft.com/office/drawing/2014/main" id="{0703C287-99A9-E785-554E-83DDB50CEF9C}"/>
              </a:ext>
            </a:extLst>
          </p:cNvPr>
          <p:cNvGrpSpPr/>
          <p:nvPr/>
        </p:nvGrpSpPr>
        <p:grpSpPr>
          <a:xfrm>
            <a:off x="5862918" y="1845734"/>
            <a:ext cx="5292762" cy="4429560"/>
            <a:chOff x="-3060" y="-2221"/>
            <a:chExt cx="3909567" cy="2895600"/>
          </a:xfrm>
        </p:grpSpPr>
        <p:pic>
          <p:nvPicPr>
            <p:cNvPr id="5" name="Picture 10186">
              <a:extLst>
                <a:ext uri="{FF2B5EF4-FFF2-40B4-BE49-F238E27FC236}">
                  <a16:creationId xmlns:a16="http://schemas.microsoft.com/office/drawing/2014/main" id="{BF8024D3-1C2E-B4F8-04A7-BF36939851D6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-3060" y="-2221"/>
              <a:ext cx="1956816" cy="2895600"/>
            </a:xfrm>
            <a:prstGeom prst="rect">
              <a:avLst/>
            </a:prstGeom>
          </p:spPr>
        </p:pic>
        <p:pic>
          <p:nvPicPr>
            <p:cNvPr id="6" name="Picture 10185">
              <a:extLst>
                <a:ext uri="{FF2B5EF4-FFF2-40B4-BE49-F238E27FC236}">
                  <a16:creationId xmlns:a16="http://schemas.microsoft.com/office/drawing/2014/main" id="{739C0CCD-FAFD-D919-E3A6-A35A74E99198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1949691" y="-2221"/>
              <a:ext cx="1956816" cy="2895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85906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DESENVOLVIMENTO DE UM </a:t>
            </a:r>
            <a:r>
              <a:rPr lang="pt-BR" sz="2400" i="1" dirty="0"/>
              <a:t>WEB APP COM A</a:t>
            </a:r>
            <a:r>
              <a:rPr lang="pt-BR" sz="2400" dirty="0"/>
              <a:t>PACHE CORDOVA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pt-BR" sz="2400" dirty="0"/>
              <a:t>Você precisará criar um diretório onde ficará o seu código-fonte. Defina esse espaço e abra o CMD naquele local.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No CMD você deve escrever:</a:t>
            </a:r>
          </a:p>
          <a:p>
            <a:pPr marL="201168" lvl="1" indent="0">
              <a:buNone/>
            </a:pPr>
            <a:r>
              <a:rPr lang="pt-BR" sz="2400" dirty="0"/>
              <a:t>	</a:t>
            </a:r>
            <a:r>
              <a:rPr lang="pt-BR" sz="2400" i="1" dirty="0" err="1"/>
              <a:t>cordova</a:t>
            </a:r>
            <a:r>
              <a:rPr lang="pt-BR" sz="2400" i="1" dirty="0"/>
              <a:t> </a:t>
            </a:r>
            <a:r>
              <a:rPr lang="pt-BR" sz="2400" i="1" dirty="0" err="1"/>
              <a:t>create</a:t>
            </a:r>
            <a:r>
              <a:rPr lang="pt-BR" sz="2400" i="1" dirty="0"/>
              <a:t> cenoura </a:t>
            </a:r>
            <a:r>
              <a:rPr lang="pt-BR" sz="2400" i="1" dirty="0" err="1"/>
              <a:t>com.example.cenoura</a:t>
            </a:r>
            <a:r>
              <a:rPr lang="pt-BR" sz="2400" i="1" dirty="0"/>
              <a:t> Cenoura</a:t>
            </a:r>
            <a:endParaRPr lang="pt-BR" sz="1800" i="1" dirty="0"/>
          </a:p>
          <a:p>
            <a:r>
              <a:rPr lang="pt-BR" sz="2400" dirty="0"/>
              <a:t>Este passo criará uma estrutura de aplicativo baseada na </a:t>
            </a:r>
            <a:r>
              <a:rPr lang="pt-BR" sz="2400" i="1" dirty="0"/>
              <a:t>web</a:t>
            </a:r>
            <a:r>
              <a:rPr lang="pt-BR" sz="2400" dirty="0"/>
              <a:t>, onde a </a:t>
            </a:r>
            <a:r>
              <a:rPr lang="pt-BR" sz="2400" i="1" dirty="0"/>
              <a:t>home </a:t>
            </a:r>
            <a:r>
              <a:rPr lang="pt-BR" sz="2400" i="1" dirty="0" err="1"/>
              <a:t>page</a:t>
            </a:r>
            <a:r>
              <a:rPr lang="pt-BR" sz="2400" dirty="0"/>
              <a:t> é o </a:t>
            </a:r>
            <a:r>
              <a:rPr lang="pt-BR" sz="2400" dirty="0" err="1"/>
              <a:t>www</a:t>
            </a:r>
            <a:r>
              <a:rPr lang="pt-BR" sz="2400" dirty="0"/>
              <a:t>/index.html.</a:t>
            </a:r>
          </a:p>
          <a:p>
            <a:r>
              <a:rPr lang="pt-BR" sz="2400" dirty="0"/>
              <a:t>Para trocar as páginas do cardápio, é possível utilizar dois </a:t>
            </a:r>
            <a:r>
              <a:rPr lang="pt-BR" sz="2400" i="1" dirty="0" err="1"/>
              <a:t>radius</a:t>
            </a:r>
            <a:r>
              <a:rPr lang="pt-BR" sz="2400" i="1" dirty="0"/>
              <a:t> </a:t>
            </a:r>
            <a:r>
              <a:rPr lang="pt-BR" sz="2400" i="1" dirty="0" err="1"/>
              <a:t>buttons</a:t>
            </a:r>
            <a:r>
              <a:rPr lang="pt-BR" sz="2400" dirty="0"/>
              <a:t> com a </a:t>
            </a:r>
            <a:r>
              <a:rPr lang="pt-BR" sz="2400" dirty="0" err="1"/>
              <a:t>tag</a:t>
            </a:r>
            <a:r>
              <a:rPr lang="pt-BR" sz="2400" dirty="0"/>
              <a:t> &lt;</a:t>
            </a:r>
            <a:r>
              <a:rPr lang="pt-BR" sz="2400" i="1" dirty="0" err="1"/>
              <a:t>label</a:t>
            </a:r>
            <a:r>
              <a:rPr lang="pt-BR" sz="2400" i="1" dirty="0"/>
              <a:t>&gt;</a:t>
            </a:r>
            <a:r>
              <a:rPr lang="pt-BR" sz="2400" dirty="0"/>
              <a:t>.</a:t>
            </a:r>
            <a:endParaRPr lang="pt-BR" sz="2400" i="1" dirty="0"/>
          </a:p>
          <a:p>
            <a:endParaRPr lang="pt-BR" sz="2400" i="1" dirty="0"/>
          </a:p>
          <a:p>
            <a:endParaRPr lang="pt-BR" sz="2400" i="1" dirty="0"/>
          </a:p>
          <a:p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709957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Com o passar dos anos, os aplicativos nativos vem perdendo espaço para aplicativos </a:t>
            </a:r>
            <a:r>
              <a:rPr lang="pt-BR" sz="2400" i="1" dirty="0"/>
              <a:t>web apps</a:t>
            </a:r>
            <a:r>
              <a:rPr lang="pt-BR" sz="2400" dirty="0"/>
              <a:t>, que utilizam a Javascript, CSS e HTML.</a:t>
            </a:r>
          </a:p>
          <a:p>
            <a:r>
              <a:rPr lang="pt-BR" sz="2400" dirty="0"/>
              <a:t>Já que os aplicativos </a:t>
            </a:r>
            <a:r>
              <a:rPr lang="pt-BR" sz="2400" i="1" dirty="0"/>
              <a:t>web </a:t>
            </a:r>
            <a:r>
              <a:rPr lang="pt-BR" sz="2400" dirty="0"/>
              <a:t>apps estão cada vez mais comuns, é normal haver similaridades entre os aplicativos nativos, mesmo tendo menos desempenho no dispositivo.</a:t>
            </a:r>
          </a:p>
          <a:p>
            <a:r>
              <a:rPr lang="pt-BR" sz="2400" dirty="0"/>
              <a:t>Hoje vamos estudar sobre: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sz="2400" dirty="0"/>
              <a:t> aplicações </a:t>
            </a:r>
            <a:r>
              <a:rPr lang="pt-BR" sz="2400" i="1" dirty="0"/>
              <a:t>web apps</a:t>
            </a:r>
            <a:r>
              <a:rPr lang="pt-BR" sz="2400" dirty="0"/>
              <a:t> e </a:t>
            </a:r>
            <a:r>
              <a:rPr lang="pt-BR" sz="2400" i="1" dirty="0"/>
              <a:t>progressive web apps;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sz="2400" i="1" dirty="0"/>
              <a:t> </a:t>
            </a:r>
            <a:r>
              <a:rPr lang="pt-BR" sz="2400" dirty="0"/>
              <a:t>arquitetura e os componentes do Apache Cordova;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sz="2400" i="1" dirty="0"/>
              <a:t> </a:t>
            </a:r>
            <a:r>
              <a:rPr lang="pt-BR" sz="2400" dirty="0"/>
              <a:t>desenvolver um </a:t>
            </a:r>
            <a:r>
              <a:rPr lang="pt-BR" sz="2400" i="1" dirty="0"/>
              <a:t>web app </a:t>
            </a:r>
            <a:r>
              <a:rPr lang="pt-BR" sz="2400" dirty="0"/>
              <a:t>com o Apache Cordova.</a:t>
            </a:r>
          </a:p>
        </p:txBody>
      </p:sp>
    </p:spTree>
    <p:extLst>
      <p:ext uri="{BB962C8B-B14F-4D97-AF65-F5344CB8AC3E}">
        <p14:creationId xmlns:p14="http://schemas.microsoft.com/office/powerpoint/2010/main" val="16692240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DESENVOLVIMENTO DE UM </a:t>
            </a:r>
            <a:r>
              <a:rPr lang="pt-BR" sz="2400" i="1" dirty="0"/>
              <a:t>WEB APP COM A</a:t>
            </a:r>
            <a:r>
              <a:rPr lang="pt-BR" sz="2400" dirty="0"/>
              <a:t>PACHE CORDOVA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r>
              <a:rPr lang="pt-BR" sz="2400" dirty="0"/>
              <a:t>Por enquanto, a estrutura do seu código deve estar semelhante a imagem.</a:t>
            </a:r>
          </a:p>
          <a:p>
            <a:endParaRPr lang="pt-BR" sz="2400" i="1" dirty="0"/>
          </a:p>
          <a:p>
            <a:endParaRPr lang="pt-BR" sz="2000" dirty="0"/>
          </a:p>
        </p:txBody>
      </p:sp>
      <p:pic>
        <p:nvPicPr>
          <p:cNvPr id="4" name="Picture 955">
            <a:extLst>
              <a:ext uri="{FF2B5EF4-FFF2-40B4-BE49-F238E27FC236}">
                <a16:creationId xmlns:a16="http://schemas.microsoft.com/office/drawing/2014/main" id="{7238ED32-9438-9E2E-6860-15B8FF7D2DC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13559" y="2356728"/>
            <a:ext cx="8564881" cy="381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6822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DESENVOLVIMENTO DE UM </a:t>
            </a:r>
            <a:r>
              <a:rPr lang="pt-BR" sz="2400" i="1" dirty="0"/>
              <a:t>WEB APP COM A</a:t>
            </a:r>
            <a:r>
              <a:rPr lang="pt-BR" sz="2400" dirty="0"/>
              <a:t>PACHE CORDOVA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r>
              <a:rPr lang="pt-BR" sz="2400" dirty="0"/>
              <a:t>Agora que já temos a estrutura HTML, precisamos criar o arquivo CSS.</a:t>
            </a:r>
          </a:p>
          <a:p>
            <a:r>
              <a:rPr lang="pt-BR" sz="2400" dirty="0"/>
              <a:t>Vamos utilizar uma </a:t>
            </a:r>
            <a:r>
              <a:rPr lang="pt-BR" sz="2400" i="1" dirty="0"/>
              <a:t>pseudoclasse</a:t>
            </a:r>
            <a:r>
              <a:rPr lang="pt-BR" sz="2400" dirty="0"/>
              <a:t> chamada “:</a:t>
            </a:r>
            <a:r>
              <a:rPr lang="pt-BR" sz="2400" dirty="0" err="1"/>
              <a:t>checked</a:t>
            </a:r>
            <a:r>
              <a:rPr lang="pt-BR" sz="2400" dirty="0"/>
              <a:t>” para conhecer qual é a opção que está selecionada.</a:t>
            </a:r>
          </a:p>
          <a:p>
            <a:r>
              <a:rPr lang="pt-BR" sz="2400" dirty="0"/>
              <a:t>Siga o código que está na imagem para escrever no seu arquivo CSS.</a:t>
            </a:r>
          </a:p>
          <a:p>
            <a:endParaRPr lang="pt-BR" sz="2400" i="1" dirty="0"/>
          </a:p>
          <a:p>
            <a:endParaRPr lang="pt-BR" sz="2000" dirty="0"/>
          </a:p>
        </p:txBody>
      </p:sp>
      <p:pic>
        <p:nvPicPr>
          <p:cNvPr id="5" name="Picture 967">
            <a:extLst>
              <a:ext uri="{FF2B5EF4-FFF2-40B4-BE49-F238E27FC236}">
                <a16:creationId xmlns:a16="http://schemas.microsoft.com/office/drawing/2014/main" id="{7C79584C-634A-A762-E5C1-E57EF74BCB5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631004" y="4198073"/>
            <a:ext cx="4929991" cy="150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5506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DESENVOLVIMENTO DE UM </a:t>
            </a:r>
            <a:r>
              <a:rPr lang="pt-BR" sz="2400" i="1" dirty="0"/>
              <a:t>WEB APP COM A</a:t>
            </a:r>
            <a:r>
              <a:rPr lang="pt-BR" sz="2400" dirty="0"/>
              <a:t>PACHE CORDOVA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r>
              <a:rPr lang="pt-BR" sz="2400" dirty="0"/>
              <a:t>Para evitar o excesso de pixels nas imagens, configure a largura máxima delas e esconda os </a:t>
            </a:r>
            <a:r>
              <a:rPr lang="pt-BR" sz="2400" i="1" dirty="0"/>
              <a:t>input radio</a:t>
            </a:r>
            <a:r>
              <a:rPr lang="pt-BR" sz="2400" dirty="0"/>
              <a:t>, assim, apenas o </a:t>
            </a:r>
            <a:r>
              <a:rPr lang="pt-BR" sz="2400" i="1" dirty="0" err="1"/>
              <a:t>label</a:t>
            </a:r>
            <a:r>
              <a:rPr lang="pt-BR" sz="2400" dirty="0"/>
              <a:t> será usado para escolher as opções.</a:t>
            </a:r>
            <a:endParaRPr lang="pt-BR" sz="2400" i="1" dirty="0"/>
          </a:p>
          <a:p>
            <a:endParaRPr lang="pt-BR" sz="2400" i="1" dirty="0"/>
          </a:p>
          <a:p>
            <a:endParaRPr lang="pt-BR" sz="2000" dirty="0"/>
          </a:p>
        </p:txBody>
      </p:sp>
      <p:pic>
        <p:nvPicPr>
          <p:cNvPr id="4" name="Picture 980">
            <a:extLst>
              <a:ext uri="{FF2B5EF4-FFF2-40B4-BE49-F238E27FC236}">
                <a16:creationId xmlns:a16="http://schemas.microsoft.com/office/drawing/2014/main" id="{8F814B4E-0487-71A3-ABCA-B4F5AD04B36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962026" y="3429000"/>
            <a:ext cx="4267947" cy="2182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2017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DESENVOLVIMENTO DE UM </a:t>
            </a:r>
            <a:r>
              <a:rPr lang="pt-BR" sz="2400" i="1" dirty="0"/>
              <a:t>WEB APP COM A</a:t>
            </a:r>
            <a:r>
              <a:rPr lang="pt-BR" sz="2400" dirty="0"/>
              <a:t>PACHE CORDOVA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568414" cy="4023360"/>
          </a:xfrm>
        </p:spPr>
        <p:txBody>
          <a:bodyPr>
            <a:normAutofit/>
          </a:bodyPr>
          <a:lstStyle/>
          <a:p>
            <a:r>
              <a:rPr lang="pt-BR" sz="2400" dirty="0"/>
              <a:t>O próximo passo será configurar o </a:t>
            </a:r>
            <a:r>
              <a:rPr lang="pt-BR" sz="2400" i="1" dirty="0" err="1"/>
              <a:t>label</a:t>
            </a:r>
            <a:r>
              <a:rPr lang="pt-BR" sz="2400" dirty="0"/>
              <a:t> para se parecer com botões, adicionando ícones e acertar as suas decorações.</a:t>
            </a:r>
            <a:endParaRPr lang="pt-BR" sz="2400" i="1" dirty="0"/>
          </a:p>
          <a:p>
            <a:endParaRPr lang="pt-BR" sz="2400" i="1" dirty="0"/>
          </a:p>
          <a:p>
            <a:endParaRPr lang="pt-BR" sz="2000" dirty="0"/>
          </a:p>
        </p:txBody>
      </p:sp>
      <p:pic>
        <p:nvPicPr>
          <p:cNvPr id="5" name="Picture 998">
            <a:extLst>
              <a:ext uri="{FF2B5EF4-FFF2-40B4-BE49-F238E27FC236}">
                <a16:creationId xmlns:a16="http://schemas.microsoft.com/office/drawing/2014/main" id="{75EA3B14-CF82-9716-D809-B7A63351F01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881445" y="1845734"/>
            <a:ext cx="5274235" cy="442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0629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DESENVOLVIMENTO DE UM </a:t>
            </a:r>
            <a:r>
              <a:rPr lang="pt-BR" sz="2400" i="1" dirty="0"/>
              <a:t>WEB APP COM A</a:t>
            </a:r>
            <a:r>
              <a:rPr lang="pt-BR" sz="2400" dirty="0"/>
              <a:t>PACHE CORDOVA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45734"/>
            <a:ext cx="5059678" cy="4023360"/>
          </a:xfrm>
        </p:spPr>
        <p:txBody>
          <a:bodyPr>
            <a:normAutofit/>
          </a:bodyPr>
          <a:lstStyle/>
          <a:p>
            <a:r>
              <a:rPr lang="pt-BR" sz="2400" dirty="0"/>
              <a:t>Posicione os botões fixamente na parte inferior da tela, de lado a lado, conforme a figura.</a:t>
            </a:r>
            <a:endParaRPr lang="pt-BR" sz="2400" i="1" dirty="0"/>
          </a:p>
          <a:p>
            <a:endParaRPr lang="pt-BR" sz="2400" i="1" dirty="0"/>
          </a:p>
          <a:p>
            <a:endParaRPr lang="pt-BR" sz="2000" dirty="0"/>
          </a:p>
        </p:txBody>
      </p:sp>
      <p:pic>
        <p:nvPicPr>
          <p:cNvPr id="4" name="Picture 1009">
            <a:extLst>
              <a:ext uri="{FF2B5EF4-FFF2-40B4-BE49-F238E27FC236}">
                <a16:creationId xmlns:a16="http://schemas.microsoft.com/office/drawing/2014/main" id="{015481C2-DC9B-689F-B5ED-6CC540C5CA7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97280" y="1845734"/>
            <a:ext cx="4819426" cy="437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4632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DESENVOLVIMENTO DE UM </a:t>
            </a:r>
            <a:r>
              <a:rPr lang="pt-BR" sz="2400" i="1" dirty="0"/>
              <a:t>WEB APP COM A</a:t>
            </a:r>
            <a:r>
              <a:rPr lang="pt-BR" sz="2400" dirty="0"/>
              <a:t>PACHE CORDOVA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8" y="1845734"/>
            <a:ext cx="4801498" cy="4023360"/>
          </a:xfrm>
        </p:spPr>
        <p:txBody>
          <a:bodyPr>
            <a:normAutofit/>
          </a:bodyPr>
          <a:lstStyle/>
          <a:p>
            <a:r>
              <a:rPr lang="pt-BR" sz="2400" dirty="0"/>
              <a:t>Adicione alguns efeitos de transição de tela, escorregando da direita para a esquerda com CSS </a:t>
            </a:r>
            <a:r>
              <a:rPr lang="pt-BR" sz="2400" i="1" dirty="0" err="1"/>
              <a:t>Transitions</a:t>
            </a:r>
            <a:r>
              <a:rPr lang="pt-BR" sz="2400" i="1" dirty="0"/>
              <a:t>.</a:t>
            </a:r>
          </a:p>
          <a:p>
            <a:endParaRPr lang="pt-BR" sz="2400" i="1" dirty="0"/>
          </a:p>
          <a:p>
            <a:endParaRPr lang="pt-BR" sz="2000" dirty="0"/>
          </a:p>
        </p:txBody>
      </p:sp>
      <p:pic>
        <p:nvPicPr>
          <p:cNvPr id="5" name="Picture 1017">
            <a:extLst>
              <a:ext uri="{FF2B5EF4-FFF2-40B4-BE49-F238E27FC236}">
                <a16:creationId xmlns:a16="http://schemas.microsoft.com/office/drawing/2014/main" id="{932B6E6F-7BF1-4C2B-C319-8330716FF92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096000" y="1845734"/>
            <a:ext cx="4801498" cy="4357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7462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DESENVOLVIMENTO DE UM </a:t>
            </a:r>
            <a:r>
              <a:rPr lang="pt-BR" sz="2400" i="1" dirty="0"/>
              <a:t>WEB APP COM A</a:t>
            </a:r>
            <a:r>
              <a:rPr lang="pt-BR" sz="2400" dirty="0"/>
              <a:t>PACHE CORDOVA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7" y="1845734"/>
            <a:ext cx="10058399" cy="4023360"/>
          </a:xfrm>
        </p:spPr>
        <p:txBody>
          <a:bodyPr>
            <a:normAutofit lnSpcReduction="10000"/>
          </a:bodyPr>
          <a:lstStyle/>
          <a:p>
            <a:r>
              <a:rPr lang="pt-BR" sz="2400" dirty="0"/>
              <a:t>Depois de configurado a página HTML e personalizado o CSS, vá ao CMD e use os comandos em seguida:</a:t>
            </a:r>
          </a:p>
          <a:p>
            <a:pPr marL="749808" lvl="1" indent="-457200">
              <a:buFont typeface="+mj-lt"/>
              <a:buAutoNum type="arabicPeriod"/>
            </a:pPr>
            <a:r>
              <a:rPr lang="pt-BR" sz="2200" i="1" dirty="0" err="1"/>
              <a:t>cd</a:t>
            </a:r>
            <a:r>
              <a:rPr lang="pt-BR" sz="2200" i="1" dirty="0"/>
              <a:t> cenoura </a:t>
            </a:r>
            <a:r>
              <a:rPr lang="pt-BR" sz="2200" dirty="0"/>
              <a:t>– comando usado para entrar em uma pasta no CMD.</a:t>
            </a:r>
            <a:endParaRPr lang="pt-BR" sz="1800" dirty="0"/>
          </a:p>
          <a:p>
            <a:pPr marL="749808" lvl="1" indent="-457200">
              <a:buFont typeface="+mj-lt"/>
              <a:buAutoNum type="arabicPeriod"/>
            </a:pPr>
            <a:r>
              <a:rPr lang="pt-BR" sz="2200" i="1" dirty="0" err="1"/>
              <a:t>cordova</a:t>
            </a:r>
            <a:r>
              <a:rPr lang="pt-BR" sz="2200" i="1" dirty="0"/>
              <a:t> plataforma </a:t>
            </a:r>
            <a:r>
              <a:rPr lang="pt-BR" sz="2200" i="1" dirty="0" err="1"/>
              <a:t>add</a:t>
            </a:r>
            <a:r>
              <a:rPr lang="pt-BR" sz="2200" i="1" dirty="0"/>
              <a:t> </a:t>
            </a:r>
            <a:r>
              <a:rPr lang="pt-BR" sz="2200" i="1" dirty="0" err="1"/>
              <a:t>android</a:t>
            </a:r>
            <a:r>
              <a:rPr lang="pt-BR" sz="2200" dirty="0"/>
              <a:t> – comando utilizado par adicionar a plataforma </a:t>
            </a:r>
            <a:r>
              <a:rPr lang="pt-BR" sz="2200" dirty="0" err="1"/>
              <a:t>android</a:t>
            </a:r>
            <a:r>
              <a:rPr lang="pt-BR" sz="2200" dirty="0"/>
              <a:t>.</a:t>
            </a:r>
          </a:p>
          <a:p>
            <a:pPr marL="749808" lvl="1" indent="-457200">
              <a:buFont typeface="+mj-lt"/>
              <a:buAutoNum type="arabicPeriod"/>
            </a:pPr>
            <a:r>
              <a:rPr lang="pt-BR" sz="2200" i="1" dirty="0"/>
              <a:t>Cordova </a:t>
            </a:r>
            <a:r>
              <a:rPr lang="pt-BR" sz="2200" i="1" dirty="0" err="1"/>
              <a:t>requirenments</a:t>
            </a:r>
            <a:r>
              <a:rPr lang="pt-BR" sz="2200" dirty="0"/>
              <a:t> – verifica se você atende aos requisitos de construção da plataforma.</a:t>
            </a:r>
          </a:p>
          <a:p>
            <a:pPr marL="749808" lvl="1" indent="-457200">
              <a:buFont typeface="+mj-lt"/>
              <a:buAutoNum type="arabicPeriod"/>
            </a:pPr>
            <a:r>
              <a:rPr lang="pt-BR" sz="2200" i="1" dirty="0" err="1"/>
              <a:t>cordova</a:t>
            </a:r>
            <a:r>
              <a:rPr lang="pt-BR" sz="2200" i="1" dirty="0"/>
              <a:t> build – </a:t>
            </a:r>
            <a:r>
              <a:rPr lang="pt-BR" sz="2200" dirty="0"/>
              <a:t>instala as dependências indicadas pela execução do comando. Execute para construir o projeto para todas as plataformas.</a:t>
            </a:r>
          </a:p>
          <a:p>
            <a:pPr marL="749808" lvl="1" indent="-457200">
              <a:buFont typeface="+mj-lt"/>
              <a:buAutoNum type="arabicPeriod"/>
            </a:pPr>
            <a:r>
              <a:rPr lang="pt-BR" sz="2200" i="1" dirty="0" err="1"/>
              <a:t>cordova</a:t>
            </a:r>
            <a:r>
              <a:rPr lang="pt-BR" sz="2200" i="1" dirty="0"/>
              <a:t> </a:t>
            </a:r>
            <a:r>
              <a:rPr lang="pt-BR" sz="2200" i="1" dirty="0" err="1"/>
              <a:t>emulate</a:t>
            </a:r>
            <a:r>
              <a:rPr lang="pt-BR" sz="2200" i="1" dirty="0"/>
              <a:t> </a:t>
            </a:r>
            <a:r>
              <a:rPr lang="pt-BR" sz="2200" i="1" dirty="0" err="1"/>
              <a:t>android</a:t>
            </a:r>
            <a:r>
              <a:rPr lang="pt-BR" sz="2200" dirty="0"/>
              <a:t> – execute o comando para visualiza-lo dentro de um emulador de plataforma específica.</a:t>
            </a:r>
            <a:endParaRPr lang="pt-BR" sz="2200" i="1" dirty="0"/>
          </a:p>
          <a:p>
            <a:pPr marL="292608" lvl="1" indent="0">
              <a:buNone/>
            </a:pPr>
            <a:r>
              <a:rPr lang="pt-BR" sz="2200" i="1" dirty="0"/>
              <a:t>	</a:t>
            </a: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8434817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DESENVOLVIMENTO DE UM </a:t>
            </a:r>
            <a:r>
              <a:rPr lang="pt-BR" sz="2400" i="1" dirty="0"/>
              <a:t>WEB APP COM A</a:t>
            </a:r>
            <a:r>
              <a:rPr lang="pt-BR" sz="2400" dirty="0"/>
              <a:t>PACHE CORDOVA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7" y="1845734"/>
            <a:ext cx="4998723" cy="4023360"/>
          </a:xfrm>
        </p:spPr>
        <p:txBody>
          <a:bodyPr>
            <a:normAutofit/>
          </a:bodyPr>
          <a:lstStyle/>
          <a:p>
            <a:r>
              <a:rPr lang="pt-BR" sz="2400" dirty="0"/>
              <a:t>Veja na imagem qual deve ser o resultado da nossa aplicação desenvolvida em Apache Cordova.</a:t>
            </a:r>
            <a:endParaRPr lang="pt-BR" sz="2200" i="1" dirty="0"/>
          </a:p>
          <a:p>
            <a:pPr marL="292608" lvl="1" indent="0">
              <a:buNone/>
            </a:pPr>
            <a:r>
              <a:rPr lang="pt-BR" sz="2200" i="1" dirty="0"/>
              <a:t>	</a:t>
            </a:r>
            <a:endParaRPr lang="pt-BR" sz="2000" dirty="0"/>
          </a:p>
        </p:txBody>
      </p:sp>
      <p:pic>
        <p:nvPicPr>
          <p:cNvPr id="4" name="Picture 1056">
            <a:extLst>
              <a:ext uri="{FF2B5EF4-FFF2-40B4-BE49-F238E27FC236}">
                <a16:creationId xmlns:a16="http://schemas.microsoft.com/office/drawing/2014/main" id="{E3A87879-C41B-8940-DE03-3C53CFA5A4E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508377" y="1845734"/>
            <a:ext cx="4446494" cy="451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234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Agora é sua vez...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7" y="1845734"/>
            <a:ext cx="10058400" cy="4023360"/>
          </a:xfrm>
        </p:spPr>
        <p:txBody>
          <a:bodyPr>
            <a:normAutofit/>
          </a:bodyPr>
          <a:lstStyle/>
          <a:p>
            <a:r>
              <a:rPr lang="pt-BR" sz="2400" dirty="0"/>
              <a:t>A tarefa para esta aula é seguir os passos da apostila para criar o seu aplicativo </a:t>
            </a:r>
            <a:r>
              <a:rPr lang="pt-BR" sz="2400" i="1" dirty="0"/>
              <a:t>web</a:t>
            </a:r>
            <a:r>
              <a:rPr lang="pt-BR" sz="2400" dirty="0"/>
              <a:t>.</a:t>
            </a:r>
          </a:p>
          <a:p>
            <a:r>
              <a:rPr lang="pt-BR" sz="2400" dirty="0"/>
              <a:t>Peça ajuda ao professor, ou aproveite para pesquisar em fóruns na internet (será muito comum, como desenvolvedor, pesquisar sobre possíveis problemas e erros).</a:t>
            </a:r>
            <a:r>
              <a:rPr lang="pt-BR" sz="2400" i="1" dirty="0"/>
              <a:t>	</a:t>
            </a:r>
          </a:p>
          <a:p>
            <a:endParaRPr lang="pt-BR" sz="2400" i="1" dirty="0"/>
          </a:p>
          <a:p>
            <a:endParaRPr lang="pt-BR" sz="2400" i="1" dirty="0"/>
          </a:p>
          <a:p>
            <a:r>
              <a:rPr lang="pt-BR" sz="2400" dirty="0"/>
              <a:t>E </a:t>
            </a:r>
            <a:r>
              <a:rPr lang="pt-BR" sz="2400" b="1" dirty="0"/>
              <a:t>lembre-se</a:t>
            </a:r>
            <a:r>
              <a:rPr lang="pt-BR" sz="2400" dirty="0"/>
              <a:t>, este conteúdo foi extraído da apostila, se desejar mais detalhes, leia o conteúdo escrito nela.</a:t>
            </a:r>
            <a:r>
              <a:rPr lang="pt-BR" sz="2400" i="1" dirty="0"/>
              <a:t> 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253969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r>
              <a:rPr lang="pt-BR" sz="4400" dirty="0"/>
              <a:t>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As aplicações </a:t>
            </a:r>
            <a:r>
              <a:rPr lang="pt-BR" sz="2400" i="1" dirty="0"/>
              <a:t>web</a:t>
            </a:r>
            <a:r>
              <a:rPr lang="pt-BR" sz="2400" dirty="0"/>
              <a:t> tradicionais utilizam os servidores para dar suporte e acesso e aos requisitos dos usuários.</a:t>
            </a:r>
          </a:p>
          <a:p>
            <a:r>
              <a:rPr lang="pt-BR" sz="2400" dirty="0"/>
              <a:t>Essas páginas podem ser: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sz="2200" dirty="0"/>
              <a:t> estáticas com HTML puro ou dinâmicas;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sz="2200" dirty="0"/>
              <a:t> divididas por sessões de códigos.</a:t>
            </a:r>
          </a:p>
          <a:p>
            <a:r>
              <a:rPr lang="pt-BR" sz="2400" dirty="0"/>
              <a:t>E como ocorre o processo de requisição?</a:t>
            </a:r>
          </a:p>
          <a:p>
            <a:pPr marL="658368" lvl="1" indent="-457200">
              <a:buFont typeface="+mj-lt"/>
              <a:buAutoNum type="arabicPeriod"/>
            </a:pPr>
            <a:r>
              <a:rPr lang="pt-BR" sz="2200" dirty="0"/>
              <a:t>O usuário faz uma requisição pelo navegador ao servidor.</a:t>
            </a:r>
          </a:p>
          <a:p>
            <a:pPr marL="658368" lvl="1" indent="-457200">
              <a:buFont typeface="+mj-lt"/>
              <a:buAutoNum type="arabicPeriod"/>
            </a:pPr>
            <a:r>
              <a:rPr lang="pt-BR" sz="2200" dirty="0"/>
              <a:t>O servidor recupera o conteúdo armazenado.</a:t>
            </a:r>
          </a:p>
          <a:p>
            <a:pPr marL="658368" lvl="1" indent="-457200">
              <a:buFont typeface="+mj-lt"/>
              <a:buAutoNum type="arabicPeriod"/>
            </a:pPr>
            <a:r>
              <a:rPr lang="pt-BR" sz="2200" dirty="0"/>
              <a:t>O servidor envia o conteúdo requerido.</a:t>
            </a:r>
          </a:p>
          <a:p>
            <a:endParaRPr lang="pt-BR" sz="2400" dirty="0"/>
          </a:p>
          <a:p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444511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r>
              <a:rPr lang="pt-BR" sz="4400" dirty="0"/>
              <a:t>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sz="2400" dirty="0"/>
              <a:t>As aplicações </a:t>
            </a:r>
            <a:r>
              <a:rPr lang="pt-BR" sz="2400" i="1" dirty="0"/>
              <a:t>web</a:t>
            </a:r>
            <a:r>
              <a:rPr lang="pt-BR" sz="2400" dirty="0"/>
              <a:t> tradicionais utilizam os servidores para dar suporte e acesso e aos requisitos dos usuários.</a:t>
            </a:r>
          </a:p>
          <a:p>
            <a:r>
              <a:rPr lang="pt-BR" sz="2400" dirty="0"/>
              <a:t>Essas páginas podem ser: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sz="2200" dirty="0"/>
              <a:t> estáticas com HTML puro ou dinâmicas;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sz="2200" dirty="0"/>
              <a:t> divididas por sessões de códigos.</a:t>
            </a:r>
          </a:p>
          <a:p>
            <a:r>
              <a:rPr lang="pt-BR" sz="2400" dirty="0"/>
              <a:t>E como ocorre o processo de requisição?</a:t>
            </a:r>
          </a:p>
          <a:p>
            <a:pPr marL="658368" lvl="1" indent="-457200">
              <a:buFont typeface="+mj-lt"/>
              <a:buAutoNum type="arabicPeriod"/>
            </a:pPr>
            <a:r>
              <a:rPr lang="pt-BR" sz="2200" dirty="0"/>
              <a:t>O usuário faz uma requisição pelo navegador ao servidor.</a:t>
            </a:r>
          </a:p>
          <a:p>
            <a:pPr marL="658368" lvl="1" indent="-457200">
              <a:buFont typeface="+mj-lt"/>
              <a:buAutoNum type="arabicPeriod"/>
            </a:pPr>
            <a:r>
              <a:rPr lang="pt-BR" sz="2200" dirty="0"/>
              <a:t>O servidor recupera o conteúdo armazenado.</a:t>
            </a:r>
          </a:p>
          <a:p>
            <a:pPr marL="658368" lvl="1" indent="-457200">
              <a:buFont typeface="+mj-lt"/>
              <a:buAutoNum type="arabicPeriod"/>
            </a:pPr>
            <a:r>
              <a:rPr lang="pt-BR" sz="2200" dirty="0"/>
              <a:t>O servidor envia o conteúdo requerido.</a:t>
            </a:r>
          </a:p>
          <a:p>
            <a:r>
              <a:rPr lang="pt-BR" sz="2400" dirty="0"/>
              <a:t>O navegador apenas apresenta a informação recuperada pelo servidor.</a:t>
            </a:r>
          </a:p>
          <a:p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291298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APLICAÇÕES HÍBRIDAS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Aplicações hibridas são aquelas que utilizam serviços nativos, mas se dispões de navegadores </a:t>
            </a:r>
            <a:r>
              <a:rPr lang="pt-BR" sz="2400" i="1" dirty="0"/>
              <a:t>web </a:t>
            </a:r>
            <a:r>
              <a:rPr lang="pt-BR" sz="2400" dirty="0"/>
              <a:t>para executar aplicativos </a:t>
            </a:r>
            <a:r>
              <a:rPr lang="pt-BR" sz="2400" i="1" dirty="0"/>
              <a:t>web</a:t>
            </a:r>
            <a:r>
              <a:rPr lang="pt-BR" sz="2400" dirty="0"/>
              <a:t>.</a:t>
            </a:r>
          </a:p>
          <a:p>
            <a:r>
              <a:rPr lang="pt-BR" sz="2400" dirty="0"/>
              <a:t>Eles interagem por meio de </a:t>
            </a:r>
            <a:r>
              <a:rPr lang="pt-BR" sz="2400" i="1" dirty="0" err="1"/>
              <a:t>wrapper</a:t>
            </a:r>
            <a:r>
              <a:rPr lang="pt-BR" sz="2400" dirty="0"/>
              <a:t> de aplicativo nativo, que interage com dispositivos nativos e </a:t>
            </a:r>
            <a:r>
              <a:rPr lang="pt-BR" sz="2400" i="1" dirty="0" err="1"/>
              <a:t>webview</a:t>
            </a:r>
            <a:r>
              <a:rPr lang="pt-BR" sz="2400" dirty="0"/>
              <a:t>.</a:t>
            </a:r>
          </a:p>
          <a:p>
            <a:r>
              <a:rPr lang="pt-BR" sz="2400" dirty="0"/>
              <a:t>A vantagem de utilizar aplicativos </a:t>
            </a:r>
            <a:r>
              <a:rPr lang="pt-BR" sz="2400" i="1" dirty="0"/>
              <a:t>web</a:t>
            </a:r>
            <a:r>
              <a:rPr lang="pt-BR" sz="2400" dirty="0"/>
              <a:t> é que o código funciona em diversas plataformas, e não é necessário aprender uma linguagem de programação completamente nova.</a:t>
            </a:r>
          </a:p>
        </p:txBody>
      </p:sp>
    </p:spTree>
    <p:extLst>
      <p:ext uri="{BB962C8B-B14F-4D97-AF65-F5344CB8AC3E}">
        <p14:creationId xmlns:p14="http://schemas.microsoft.com/office/powerpoint/2010/main" val="4155655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APLICAÇÕES HÍBRIDAS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807347"/>
            <a:ext cx="10058400" cy="1243306"/>
          </a:xfrm>
        </p:spPr>
        <p:txBody>
          <a:bodyPr>
            <a:normAutofit/>
          </a:bodyPr>
          <a:lstStyle/>
          <a:p>
            <a:r>
              <a:rPr lang="pt-BR" sz="2400" dirty="0"/>
              <a:t>Os aplicativos híbridos ainda contam com acesso total aos recursos do dispositivos disponível por </a:t>
            </a:r>
            <a:r>
              <a:rPr lang="pt-BR" sz="2400" i="1" dirty="0"/>
              <a:t>plug-in</a:t>
            </a:r>
            <a:r>
              <a:rPr lang="pt-BR" sz="2400" dirty="0"/>
              <a:t>, mas a desvantagem é que o aplicativo </a:t>
            </a:r>
            <a:r>
              <a:rPr lang="pt-BR" sz="2400" i="1" dirty="0"/>
              <a:t>web</a:t>
            </a:r>
            <a:r>
              <a:rPr lang="pt-BR" sz="2400" dirty="0"/>
              <a:t> precisa de um navegador, e isso pode afetar o seu desempenho.</a:t>
            </a:r>
          </a:p>
          <a:p>
            <a:endParaRPr lang="pt-BR" sz="2400" i="1" dirty="0"/>
          </a:p>
        </p:txBody>
      </p:sp>
    </p:spTree>
    <p:extLst>
      <p:ext uri="{BB962C8B-B14F-4D97-AF65-F5344CB8AC3E}">
        <p14:creationId xmlns:p14="http://schemas.microsoft.com/office/powerpoint/2010/main" val="1859074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APLICAÇÕES HÍBRIDAS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Existe um framework, chamado </a:t>
            </a:r>
            <a:r>
              <a:rPr lang="pt-BR" sz="2400" dirty="0" err="1"/>
              <a:t>Ionic</a:t>
            </a:r>
            <a:r>
              <a:rPr lang="pt-BR" sz="2400" dirty="0"/>
              <a:t>, que utiliza componentes de interface de usuário (UI – </a:t>
            </a:r>
            <a:r>
              <a:rPr lang="pt-BR" sz="2400" i="1" dirty="0" err="1"/>
              <a:t>User</a:t>
            </a:r>
            <a:r>
              <a:rPr lang="pt-BR" sz="2400" i="1" dirty="0"/>
              <a:t> Interface</a:t>
            </a:r>
            <a:r>
              <a:rPr lang="pt-BR" sz="2400" dirty="0"/>
              <a:t>) baseados na </a:t>
            </a:r>
            <a:r>
              <a:rPr lang="pt-BR" sz="2400" i="1" dirty="0"/>
              <a:t>web</a:t>
            </a:r>
            <a:r>
              <a:rPr lang="pt-BR" sz="2400" dirty="0"/>
              <a:t> que parece e funcionam com contrapartes nativas.</a:t>
            </a:r>
          </a:p>
          <a:p>
            <a:r>
              <a:rPr lang="pt-BR" sz="2400" dirty="0"/>
              <a:t>Usando a estrutura do Apache Cordova e a biblioteca de </a:t>
            </a:r>
            <a:r>
              <a:rPr lang="pt-BR" sz="2400" i="1" dirty="0"/>
              <a:t>plug-ins</a:t>
            </a:r>
            <a:r>
              <a:rPr lang="pt-BR" sz="2400" dirty="0"/>
              <a:t>, os acessos a câmera, acelerômetro, bússola, entre outros serviços, estão disponíveis.</a:t>
            </a:r>
            <a:endParaRPr lang="pt-BR" sz="2400" i="1" dirty="0"/>
          </a:p>
          <a:p>
            <a:endParaRPr lang="pt-BR" sz="2400" i="1" dirty="0"/>
          </a:p>
        </p:txBody>
      </p:sp>
    </p:spTree>
    <p:extLst>
      <p:ext uri="{BB962C8B-B14F-4D97-AF65-F5344CB8AC3E}">
        <p14:creationId xmlns:p14="http://schemas.microsoft.com/office/powerpoint/2010/main" val="624259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APLICAÇÕES HÍBRIDAS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As aplicações com o Framework </a:t>
            </a:r>
            <a:r>
              <a:rPr lang="pt-BR" sz="2400" dirty="0" err="1"/>
              <a:t>Ionic</a:t>
            </a:r>
            <a:r>
              <a:rPr lang="pt-BR" sz="2400" dirty="0"/>
              <a:t> são constituídas por três camadas: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sz="2200" i="1" dirty="0"/>
              <a:t> </a:t>
            </a:r>
            <a:r>
              <a:rPr lang="pt-BR" sz="2200" dirty="0" err="1"/>
              <a:t>Ionic</a:t>
            </a:r>
            <a:r>
              <a:rPr lang="pt-BR" sz="2200" dirty="0"/>
              <a:t>,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sz="2200" dirty="0"/>
              <a:t> Angular,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sz="2200" dirty="0"/>
              <a:t> Cordova/Capacitor.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sz="2200" dirty="0"/>
              <a:t> Fornece suporte para </a:t>
            </a:r>
            <a:r>
              <a:rPr lang="pt-BR" sz="2200" dirty="0" err="1"/>
              <a:t>React</a:t>
            </a:r>
            <a:r>
              <a:rPr lang="pt-BR" sz="2200" dirty="0"/>
              <a:t> e </a:t>
            </a:r>
            <a:r>
              <a:rPr lang="pt-BR" sz="2200" dirty="0" err="1"/>
              <a:t>Vue</a:t>
            </a:r>
            <a:r>
              <a:rPr lang="pt-BR" sz="2200" dirty="0"/>
              <a:t>.</a:t>
            </a:r>
          </a:p>
          <a:p>
            <a:r>
              <a:rPr lang="pt-BR" sz="2400" dirty="0"/>
              <a:t>O </a:t>
            </a:r>
            <a:r>
              <a:rPr lang="pt-BR" sz="2400" dirty="0" err="1"/>
              <a:t>Ionic</a:t>
            </a:r>
            <a:r>
              <a:rPr lang="pt-BR" sz="2400" dirty="0"/>
              <a:t> fornece de componentes da interface de usuário que não estão presentes no desenvolvimento de aplicativos </a:t>
            </a:r>
            <a:r>
              <a:rPr lang="pt-BR" sz="2400" i="1" dirty="0"/>
              <a:t>web </a:t>
            </a:r>
            <a:r>
              <a:rPr lang="pt-BR" sz="2400" dirty="0"/>
              <a:t>(</a:t>
            </a:r>
            <a:r>
              <a:rPr lang="pt-BR" sz="2400" dirty="0" err="1"/>
              <a:t>ex</a:t>
            </a:r>
            <a:r>
              <a:rPr lang="pt-BR" sz="2400" dirty="0"/>
              <a:t>: barra de guia):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sz="2200" dirty="0"/>
              <a:t> Estende a biblioteca HTML,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sz="2200" dirty="0"/>
              <a:t> Constroem esses componentes com HTML, CSS e </a:t>
            </a:r>
            <a:r>
              <a:rPr lang="pt-BR" sz="2200" dirty="0" err="1"/>
              <a:t>JavaScript</a:t>
            </a:r>
            <a:r>
              <a:rPr lang="pt-BR" sz="2200" dirty="0"/>
              <a:t>;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sz="2200" dirty="0"/>
              <a:t> Simulam controles nativos.</a:t>
            </a:r>
          </a:p>
        </p:txBody>
      </p:sp>
    </p:spTree>
    <p:extLst>
      <p:ext uri="{BB962C8B-B14F-4D97-AF65-F5344CB8AC3E}">
        <p14:creationId xmlns:p14="http://schemas.microsoft.com/office/powerpoint/2010/main" val="3025687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89C38-2426-54C2-4867-E0FE417A7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Aplicativos </a:t>
            </a:r>
            <a:r>
              <a:rPr lang="pt-BR" sz="4400" i="1" dirty="0"/>
              <a:t>web apps </a:t>
            </a:r>
            <a:r>
              <a:rPr lang="pt-BR" sz="4400" dirty="0"/>
              <a:t>e </a:t>
            </a:r>
            <a:r>
              <a:rPr lang="pt-BR" sz="4400" i="1" dirty="0"/>
              <a:t>progressive web apps</a:t>
            </a:r>
            <a:br>
              <a:rPr lang="pt-BR" sz="4400" i="1" dirty="0"/>
            </a:br>
            <a:r>
              <a:rPr lang="pt-BR" sz="2400" dirty="0"/>
              <a:t>APLICAÇÕES HÍBRIDAS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5B1E3D-E188-0235-0DFA-BC6384FCD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O Apache Cordova é uma estrutura que permite o desenvolvimento de aplicações móveis utilizando HTML, CSS e </a:t>
            </a:r>
            <a:r>
              <a:rPr lang="pt-BR" sz="2400" dirty="0" err="1"/>
              <a:t>JavaScript</a:t>
            </a:r>
            <a:r>
              <a:rPr lang="pt-BR" sz="2400" dirty="0"/>
              <a:t> para criar um aplicativo híbrido para vários dispositivos móveis.</a:t>
            </a:r>
          </a:p>
          <a:p>
            <a:r>
              <a:rPr lang="pt-BR" sz="2400" dirty="0"/>
              <a:t>Conforme Griffith (2017), Cordova renderiza um aplicativo </a:t>
            </a:r>
            <a:r>
              <a:rPr lang="pt-BR" sz="2400" i="1" dirty="0"/>
              <a:t>web</a:t>
            </a:r>
            <a:r>
              <a:rPr lang="pt-BR" sz="2400" dirty="0"/>
              <a:t> em uma </a:t>
            </a:r>
            <a:r>
              <a:rPr lang="pt-BR" sz="2400" i="1" dirty="0" err="1"/>
              <a:t>webview</a:t>
            </a:r>
            <a:r>
              <a:rPr lang="pt-BR" sz="2400" dirty="0"/>
              <a:t> nativo, que corresponde a um componente de aplicativo nativo e é usado para exibir um conteúdo da </a:t>
            </a:r>
            <a:r>
              <a:rPr lang="pt-BR" sz="2400" i="1" dirty="0"/>
              <a:t>web</a:t>
            </a:r>
            <a:r>
              <a:rPr lang="pt-BR" sz="2400" dirty="0"/>
              <a:t> em um aplicativo nativo.</a:t>
            </a:r>
          </a:p>
        </p:txBody>
      </p:sp>
    </p:spTree>
    <p:extLst>
      <p:ext uri="{BB962C8B-B14F-4D97-AF65-F5344CB8AC3E}">
        <p14:creationId xmlns:p14="http://schemas.microsoft.com/office/powerpoint/2010/main" val="297050974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iva">
  <a:themeElements>
    <a:clrScheme name="Retrospectiv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iv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i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216</TotalTime>
  <Words>1930</Words>
  <Application>Microsoft Office PowerPoint</Application>
  <PresentationFormat>Widescreen</PresentationFormat>
  <Paragraphs>170</Paragraphs>
  <Slides>28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Calibri Light</vt:lpstr>
      <vt:lpstr>Wingdings</vt:lpstr>
      <vt:lpstr>Retrospectiva</vt:lpstr>
      <vt:lpstr>Web apps com Apache Cordova</vt:lpstr>
      <vt:lpstr>Introdução </vt:lpstr>
      <vt:lpstr>Aplicativos web apps e progressive web apps </vt:lpstr>
      <vt:lpstr>Aplicativos web apps e progressive web apps </vt:lpstr>
      <vt:lpstr>Aplicativos web apps e progressive web apps APLICAÇÕES HÍBRIDAS</vt:lpstr>
      <vt:lpstr>Aplicativos web apps e progressive web apps APLICAÇÕES HÍBRIDAS</vt:lpstr>
      <vt:lpstr>Aplicativos web apps e progressive web apps APLICAÇÕES HÍBRIDAS</vt:lpstr>
      <vt:lpstr>Aplicativos web apps e progressive web apps APLICAÇÕES HÍBRIDAS</vt:lpstr>
      <vt:lpstr>Aplicativos web apps e progressive web apps APLICAÇÕES HÍBRIDAS</vt:lpstr>
      <vt:lpstr>Aplicativos web apps e progressive web apps APLICAÇÕES HÍBRIDAS</vt:lpstr>
      <vt:lpstr>Aplicativos web apps e progressive web apps APACHE CORDOVA: ARQUITETURA E COMPONENTES</vt:lpstr>
      <vt:lpstr>Aplicativos web apps e progressive web apps APACHE CORDOVA: ARQUITETURA E COMPONENTES</vt:lpstr>
      <vt:lpstr>Aplicativos web apps e progressive web apps APACHE CORDOVA: ARQUITETURA E COMPONENTES</vt:lpstr>
      <vt:lpstr>Aplicativos web apps e progressive web apps APACHE CORDOVA: ARQUITETURA E COMPONENTES</vt:lpstr>
      <vt:lpstr>Aplicativos web apps e progressive web apps APACHE CORDOVA: ARQUITETURA E COMPONENTES</vt:lpstr>
      <vt:lpstr>Aplicativos web apps e progressive web apps APACHE CORDOVA: ARQUITETURA E COMPONENTES</vt:lpstr>
      <vt:lpstr>Aplicativos web apps e progressive web apps DESENVOLVIMENTO DE UM WEB APP COM APACHE CORDOVA</vt:lpstr>
      <vt:lpstr>Aplicativos web apps e progressive web apps DESENVOLVIMENTO DE UM WEB APP COM APACHE CORDOVA</vt:lpstr>
      <vt:lpstr>Aplicativos web apps e progressive web apps DESENVOLVIMENTO DE UM WEB APP COM APACHE CORDOVA</vt:lpstr>
      <vt:lpstr>Aplicativos web apps e progressive web apps DESENVOLVIMENTO DE UM WEB APP COM APACHE CORDOVA</vt:lpstr>
      <vt:lpstr>Aplicativos web apps e progressive web apps DESENVOLVIMENTO DE UM WEB APP COM APACHE CORDOVA</vt:lpstr>
      <vt:lpstr>Aplicativos web apps e progressive web apps DESENVOLVIMENTO DE UM WEB APP COM APACHE CORDOVA</vt:lpstr>
      <vt:lpstr>Aplicativos web apps e progressive web apps DESENVOLVIMENTO DE UM WEB APP COM APACHE CORDOVA</vt:lpstr>
      <vt:lpstr>Aplicativos web apps e progressive web apps DESENVOLVIMENTO DE UM WEB APP COM APACHE CORDOVA</vt:lpstr>
      <vt:lpstr>Aplicativos web apps e progressive web apps DESENVOLVIMENTO DE UM WEB APP COM APACHE CORDOVA</vt:lpstr>
      <vt:lpstr>Aplicativos web apps e progressive web apps DESENVOLVIMENTO DE UM WEB APP COM APACHE CORDOVA</vt:lpstr>
      <vt:lpstr>Aplicativos web apps e progressive web apps DESENVOLVIMENTO DE UM WEB APP COM APACHE CORDOVA</vt:lpstr>
      <vt:lpstr>Agora é sua vez...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apps com Apache Cordova</dc:title>
  <dc:creator>Lucas Amaro</dc:creator>
  <cp:lastModifiedBy>Lucas Amaro</cp:lastModifiedBy>
  <cp:revision>1</cp:revision>
  <dcterms:created xsi:type="dcterms:W3CDTF">2024-04-17T00:53:04Z</dcterms:created>
  <dcterms:modified xsi:type="dcterms:W3CDTF">2024-04-17T04:29:54Z</dcterms:modified>
</cp:coreProperties>
</file>

<file path=docProps/thumbnail.jpeg>
</file>